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3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9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0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9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0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6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8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9809E28-74DD-4450-94CC-B904D9B89D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0586" t="911" r="5805" b="703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36CDD5-E833-4288-AFA5-1784BE75D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กรมยุทธศึกษาทหารเรือ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F0C7891-AAE0-451D-8CA3-83AB4332E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แนะนำองค์การ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4EB6A6-CCEA-46AE-8631-8CD6C84BFDFF}"/>
              </a:ext>
            </a:extLst>
          </p:cNvPr>
          <p:cNvSpPr txBox="1"/>
          <p:nvPr/>
        </p:nvSpPr>
        <p:spPr>
          <a:xfrm>
            <a:off x="3217604" y="5593965"/>
            <a:ext cx="608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tencil" panose="040409050D0802020404" pitchFamily="82" charset="0"/>
                <a:cs typeface="TH SarabunPSK" panose="020B0500040200020003" pitchFamily="34" charset="-34"/>
              </a:rPr>
              <a:t>Naval  Education  Profile</a:t>
            </a:r>
          </a:p>
        </p:txBody>
      </p:sp>
      <p:pic>
        <p:nvPicPr>
          <p:cNvPr id="4098" name="Picture 2" descr="กองทัพเรือไทย - วิกิพีเดีย">
            <a:extLst>
              <a:ext uri="{FF2B5EF4-FFF2-40B4-BE49-F238E27FC236}">
                <a16:creationId xmlns:a16="http://schemas.microsoft.com/office/drawing/2014/main" id="{5E3A1B60-88D7-4901-B0A1-2B440BC8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75" y="510587"/>
            <a:ext cx="1184117" cy="24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2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ลูกศร: ขวา 68">
            <a:extLst>
              <a:ext uri="{FF2B5EF4-FFF2-40B4-BE49-F238E27FC236}">
                <a16:creationId xmlns:a16="http://schemas.microsoft.com/office/drawing/2014/main" id="{4B9A59FC-9BBF-4759-9C5A-F6A2940F3009}"/>
              </a:ext>
            </a:extLst>
          </p:cNvPr>
          <p:cNvSpPr/>
          <p:nvPr/>
        </p:nvSpPr>
        <p:spPr>
          <a:xfrm>
            <a:off x="453115" y="4860584"/>
            <a:ext cx="10684578" cy="1837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E61ECAC1-2D4D-4544-B7F6-FFC76DA3E0AE}"/>
              </a:ext>
            </a:extLst>
          </p:cNvPr>
          <p:cNvGrpSpPr/>
          <p:nvPr/>
        </p:nvGrpSpPr>
        <p:grpSpPr>
          <a:xfrm>
            <a:off x="6556916" y="586094"/>
            <a:ext cx="5798633" cy="3471863"/>
            <a:chOff x="6623825" y="422376"/>
            <a:chExt cx="5798633" cy="3471863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F08E66B9-3C82-4C31-8F14-5EEFC92F11AF}"/>
                </a:ext>
              </a:extLst>
            </p:cNvPr>
            <p:cNvSpPr txBox="1"/>
            <p:nvPr/>
          </p:nvSpPr>
          <p:spPr>
            <a:xfrm>
              <a:off x="6623825" y="422376"/>
              <a:ext cx="301082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โรงเรียนจ่าอากาศ กรมยุทธศึกษาทหารอากาศ </a:t>
              </a:r>
              <a:endParaRPr lang="th-TH" dirty="0"/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DE75CCD4-C447-46AB-A4AB-D19A5B1B9A02}"/>
                </a:ext>
              </a:extLst>
            </p:cNvPr>
            <p:cNvSpPr txBox="1"/>
            <p:nvPr/>
          </p:nvSpPr>
          <p:spPr>
            <a:xfrm>
              <a:off x="9668109" y="422376"/>
              <a:ext cx="1862253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โรงเรียนเสนาธิการทหารบก</a:t>
              </a:r>
              <a:endParaRPr lang="th-TH" dirty="0"/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191B6B1E-DA86-494D-BFBC-FFF2FEBC23C5}"/>
                </a:ext>
              </a:extLst>
            </p:cNvPr>
            <p:cNvSpPr txBox="1"/>
            <p:nvPr/>
          </p:nvSpPr>
          <p:spPr>
            <a:xfrm>
              <a:off x="6623825" y="845730"/>
              <a:ext cx="158904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กรมยุทธศึกษาทหารบก </a:t>
              </a:r>
              <a:endParaRPr lang="th-TH" dirty="0"/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A5E87C8F-D50B-4126-BD42-CE1DFBAE2379}"/>
                </a:ext>
              </a:extLst>
            </p:cNvPr>
            <p:cNvSpPr txBox="1"/>
            <p:nvPr/>
          </p:nvSpPr>
          <p:spPr>
            <a:xfrm>
              <a:off x="8246328" y="849851"/>
              <a:ext cx="1388326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วิทยาลัยการทัพบก </a:t>
              </a:r>
              <a:endParaRPr lang="th-TH" dirty="0"/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BEF1EA54-3E9A-458A-BEE6-5043FD719627}"/>
                </a:ext>
              </a:extLst>
            </p:cNvPr>
            <p:cNvSpPr txBox="1"/>
            <p:nvPr/>
          </p:nvSpPr>
          <p:spPr>
            <a:xfrm>
              <a:off x="9668109" y="845730"/>
              <a:ext cx="170056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วิทยาลัยเสนาธิการทหาร </a:t>
              </a:r>
              <a:endParaRPr lang="th-TH" dirty="0"/>
            </a:p>
          </p:txBody>
        </p:sp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858C146C-E834-43C8-BBCD-0E57653F9DBD}"/>
                </a:ext>
              </a:extLst>
            </p:cNvPr>
            <p:cNvSpPr txBox="1"/>
            <p:nvPr/>
          </p:nvSpPr>
          <p:spPr>
            <a:xfrm>
              <a:off x="9389328" y="1277326"/>
              <a:ext cx="214103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สถาบันวิชาการป้องกันประเทศ </a:t>
              </a:r>
              <a:endParaRPr lang="th-TH" dirty="0"/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76B91D28-FFA3-45E7-8C71-8556853F2749}"/>
                </a:ext>
              </a:extLst>
            </p:cNvPr>
            <p:cNvSpPr txBox="1"/>
            <p:nvPr/>
          </p:nvSpPr>
          <p:spPr>
            <a:xfrm>
              <a:off x="6623825" y="1269084"/>
              <a:ext cx="2723652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โรงเรียนเสนาธิการทหารเรือและโรงเรียนเสนาธิการทหารรวมเหล่าต่างประเทศ </a:t>
              </a:r>
              <a:endParaRPr lang="th-TH" dirty="0"/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698CA0E4-C3D8-47D3-9208-E11693911D0A}"/>
                </a:ext>
              </a:extLst>
            </p:cNvPr>
            <p:cNvSpPr txBox="1"/>
            <p:nvPr/>
          </p:nvSpPr>
          <p:spPr>
            <a:xfrm>
              <a:off x="6623826" y="1973558"/>
              <a:ext cx="2723652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ภาควิชาความสัมพันธ์ระหว่างประเทศ คณะรัฐศาสตร์ </a:t>
              </a:r>
              <a:r>
                <a:rPr lang="th-TH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ของจุฬาลงกรณ์มหาวิทยาลัย และมหาวิทยาลัยธรรมศาสตร์</a:t>
              </a:r>
              <a:endParaRPr lang="th-TH" dirty="0"/>
            </a:p>
          </p:txBody>
        </p: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372EB600-390E-4ED8-BFCE-4ABB7CB7708C}"/>
                </a:ext>
              </a:extLst>
            </p:cNvPr>
            <p:cNvSpPr txBox="1"/>
            <p:nvPr/>
          </p:nvSpPr>
          <p:spPr>
            <a:xfrm>
              <a:off x="9389328" y="1730749"/>
              <a:ext cx="2252545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องค์การคลังสมองทางทะเลของต่างประเทศ </a:t>
              </a:r>
              <a:endParaRPr lang="th-TH" dirty="0"/>
            </a:p>
          </p:txBody>
        </p:sp>
        <p:cxnSp>
          <p:nvCxnSpPr>
            <p:cNvPr id="23" name="ตัวเชื่อมต่อ: หักมุม 22">
              <a:extLst>
                <a:ext uri="{FF2B5EF4-FFF2-40B4-BE49-F238E27FC236}">
                  <a16:creationId xmlns:a16="http://schemas.microsoft.com/office/drawing/2014/main" id="{AFAA7254-3838-4C0C-B636-DFCBE029BE6A}"/>
                </a:ext>
              </a:extLst>
            </p:cNvPr>
            <p:cNvCxnSpPr>
              <a:stCxn id="21" idx="1"/>
            </p:cNvCxnSpPr>
            <p:nvPr/>
          </p:nvCxnSpPr>
          <p:spPr>
            <a:xfrm rot="10800000" flipH="1" flipV="1">
              <a:off x="9389327" y="2053914"/>
              <a:ext cx="591013" cy="432807"/>
            </a:xfrm>
            <a:prstGeom prst="bentConnector3">
              <a:avLst>
                <a:gd name="adj1" fmla="val -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: หักมุม 24">
              <a:extLst>
                <a:ext uri="{FF2B5EF4-FFF2-40B4-BE49-F238E27FC236}">
                  <a16:creationId xmlns:a16="http://schemas.microsoft.com/office/drawing/2014/main" id="{C8538DE1-DA08-492A-9D38-C8ED4B0510F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389327" y="2270317"/>
              <a:ext cx="591013" cy="432807"/>
            </a:xfrm>
            <a:prstGeom prst="bentConnector3">
              <a:avLst>
                <a:gd name="adj1" fmla="val -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: หักมุม 25">
              <a:extLst>
                <a:ext uri="{FF2B5EF4-FFF2-40B4-BE49-F238E27FC236}">
                  <a16:creationId xmlns:a16="http://schemas.microsoft.com/office/drawing/2014/main" id="{99D27B9C-09E1-45A3-A103-9FE8D09DFB8F}"/>
                </a:ext>
              </a:extLst>
            </p:cNvPr>
            <p:cNvCxnSpPr/>
            <p:nvPr/>
          </p:nvCxnSpPr>
          <p:spPr>
            <a:xfrm rot="10800000" flipH="1" flipV="1">
              <a:off x="9389326" y="2473971"/>
              <a:ext cx="591013" cy="432807"/>
            </a:xfrm>
            <a:prstGeom prst="bentConnector3">
              <a:avLst>
                <a:gd name="adj1" fmla="val -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: หักมุม 27">
              <a:extLst>
                <a:ext uri="{FF2B5EF4-FFF2-40B4-BE49-F238E27FC236}">
                  <a16:creationId xmlns:a16="http://schemas.microsoft.com/office/drawing/2014/main" id="{11259741-6F67-491A-8A17-7A7E2B5A66E2}"/>
                </a:ext>
              </a:extLst>
            </p:cNvPr>
            <p:cNvCxnSpPr/>
            <p:nvPr/>
          </p:nvCxnSpPr>
          <p:spPr>
            <a:xfrm rot="10800000" flipH="1" flipV="1">
              <a:off x="9389325" y="2705410"/>
              <a:ext cx="591013" cy="432807"/>
            </a:xfrm>
            <a:prstGeom prst="bentConnector3">
              <a:avLst>
                <a:gd name="adj1" fmla="val -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6173E882-D49D-41F7-9EF7-C1AAE528149E}"/>
                </a:ext>
              </a:extLst>
            </p:cNvPr>
            <p:cNvSpPr txBox="1"/>
            <p:nvPr/>
          </p:nvSpPr>
          <p:spPr>
            <a:xfrm>
              <a:off x="9389325" y="2313456"/>
              <a:ext cx="28407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(</a:t>
              </a:r>
              <a:r>
                <a: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Maritime Institute of Malaysia; MIMA) </a:t>
              </a:r>
              <a:endParaRPr lang="th-TH" dirty="0"/>
            </a:p>
          </p:txBody>
        </p:sp>
        <p:sp>
          <p:nvSpPr>
            <p:cNvPr id="32" name="กล่องข้อความ 31">
              <a:extLst>
                <a:ext uri="{FF2B5EF4-FFF2-40B4-BE49-F238E27FC236}">
                  <a16:creationId xmlns:a16="http://schemas.microsoft.com/office/drawing/2014/main" id="{B04137E1-0C41-4109-B430-29FFF77E957A}"/>
                </a:ext>
              </a:extLst>
            </p:cNvPr>
            <p:cNvSpPr txBox="1"/>
            <p:nvPr/>
          </p:nvSpPr>
          <p:spPr>
            <a:xfrm>
              <a:off x="9354015" y="2560067"/>
              <a:ext cx="3068443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(</a:t>
              </a:r>
              <a:r>
                <a: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China Institute of Marine Affairs; </a:t>
              </a:r>
              <a:r>
                <a:rPr lang="en-US" sz="16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CIMA</a:t>
              </a:r>
              <a:r>
                <a:rPr lang="th-TH" sz="16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(</a:t>
              </a:r>
              <a:r>
                <a:rPr lang="en-US" sz="16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Ocean Policy Research Institute; OPRI)</a:t>
              </a:r>
              <a:endParaRPr lang="th-TH" dirty="0"/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91162037-741B-4907-AE0A-98FF496866CA}"/>
                </a:ext>
              </a:extLst>
            </p:cNvPr>
            <p:cNvSpPr txBox="1"/>
            <p:nvPr/>
          </p:nvSpPr>
          <p:spPr>
            <a:xfrm>
              <a:off x="9347477" y="3043878"/>
              <a:ext cx="28407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(</a:t>
              </a:r>
              <a:r>
                <a:rPr lang="en-US" sz="16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Australian National Centre for Ocean Resources and Security; ANCORS)</a:t>
              </a:r>
              <a:endParaRPr lang="th-TH" sz="1600" dirty="0"/>
            </a:p>
          </p:txBody>
        </p: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AE85F7E9-23A5-4C37-B5D6-42AD723B0844}"/>
                </a:ext>
              </a:extLst>
            </p:cNvPr>
            <p:cNvSpPr txBox="1"/>
            <p:nvPr/>
          </p:nvSpPr>
          <p:spPr>
            <a:xfrm>
              <a:off x="9347476" y="3505543"/>
              <a:ext cx="2235819" cy="388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>
                <a:lnSpc>
                  <a:spcPct val="107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(</a:t>
              </a:r>
              <a:r>
                <a: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University of Wollongong)</a:t>
              </a:r>
            </a:p>
          </p:txBody>
        </p:sp>
        <p:cxnSp>
          <p:nvCxnSpPr>
            <p:cNvPr id="37" name="ตัวเชื่อมต่อ: หักมุม 36">
              <a:extLst>
                <a:ext uri="{FF2B5EF4-FFF2-40B4-BE49-F238E27FC236}">
                  <a16:creationId xmlns:a16="http://schemas.microsoft.com/office/drawing/2014/main" id="{701BCCED-60A5-4510-B62C-EA52C514F8A6}"/>
                </a:ext>
              </a:extLst>
            </p:cNvPr>
            <p:cNvCxnSpPr/>
            <p:nvPr/>
          </p:nvCxnSpPr>
          <p:spPr>
            <a:xfrm rot="10800000" flipH="1" flipV="1">
              <a:off x="9388360" y="3089423"/>
              <a:ext cx="591013" cy="432807"/>
            </a:xfrm>
            <a:prstGeom prst="bentConnector3">
              <a:avLst>
                <a:gd name="adj1" fmla="val -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: หักมุม 37">
              <a:extLst>
                <a:ext uri="{FF2B5EF4-FFF2-40B4-BE49-F238E27FC236}">
                  <a16:creationId xmlns:a16="http://schemas.microsoft.com/office/drawing/2014/main" id="{4CD2212F-0021-45BC-8F04-E6AC111804E6}"/>
                </a:ext>
              </a:extLst>
            </p:cNvPr>
            <p:cNvCxnSpPr/>
            <p:nvPr/>
          </p:nvCxnSpPr>
          <p:spPr>
            <a:xfrm rot="10800000" flipH="1" flipV="1">
              <a:off x="9387395" y="3297685"/>
              <a:ext cx="591013" cy="432807"/>
            </a:xfrm>
            <a:prstGeom prst="bentConnector3">
              <a:avLst>
                <a:gd name="adj1" fmla="val -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A327988C-E1A0-4C0F-8345-35BAC932102D}"/>
              </a:ext>
            </a:extLst>
          </p:cNvPr>
          <p:cNvSpPr txBox="1"/>
          <p:nvPr/>
        </p:nvSpPr>
        <p:spPr>
          <a:xfrm>
            <a:off x="6556916" y="151226"/>
            <a:ext cx="556442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แหล่งข้อมูลเชิงเปรียบเทียบ	</a:t>
            </a:r>
            <a:endParaRPr lang="th-TH" dirty="0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919D92F5-7CAC-4081-9BB1-54AC1742C2CE}"/>
              </a:ext>
            </a:extLst>
          </p:cNvPr>
          <p:cNvSpPr txBox="1"/>
          <p:nvPr/>
        </p:nvSpPr>
        <p:spPr>
          <a:xfrm>
            <a:off x="70659" y="151226"/>
            <a:ext cx="617777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บริบทเชิงยุทธศาสตร์ </a:t>
            </a:r>
            <a:endParaRPr lang="th-TH" dirty="0"/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5745B50C-3086-4715-982C-8682A527E794}"/>
              </a:ext>
            </a:extLst>
          </p:cNvPr>
          <p:cNvSpPr txBox="1"/>
          <p:nvPr/>
        </p:nvSpPr>
        <p:spPr>
          <a:xfrm>
            <a:off x="70659" y="548061"/>
            <a:ext cx="617777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ความท้าทายเชิงยุทธศาสตร์และความได้เปรียบเชิงยุทธศาสตร์</a:t>
            </a:r>
            <a:endParaRPr lang="th-TH" dirty="0"/>
          </a:p>
        </p:txBody>
      </p:sp>
      <p:grpSp>
        <p:nvGrpSpPr>
          <p:cNvPr id="55" name="กลุ่ม 54">
            <a:extLst>
              <a:ext uri="{FF2B5EF4-FFF2-40B4-BE49-F238E27FC236}">
                <a16:creationId xmlns:a16="http://schemas.microsoft.com/office/drawing/2014/main" id="{34BADEEB-2444-4476-9064-84782037924A}"/>
              </a:ext>
            </a:extLst>
          </p:cNvPr>
          <p:cNvGrpSpPr/>
          <p:nvPr/>
        </p:nvGrpSpPr>
        <p:grpSpPr>
          <a:xfrm>
            <a:off x="899043" y="1341235"/>
            <a:ext cx="3612995" cy="1573119"/>
            <a:chOff x="1449659" y="5356820"/>
            <a:chExt cx="3624146" cy="1573119"/>
          </a:xfrm>
        </p:grpSpPr>
        <p:sp>
          <p:nvSpPr>
            <p:cNvPr id="51" name="วงรี 50">
              <a:extLst>
                <a:ext uri="{FF2B5EF4-FFF2-40B4-BE49-F238E27FC236}">
                  <a16:creationId xmlns:a16="http://schemas.microsoft.com/office/drawing/2014/main" id="{C9DF8848-BFAD-44E8-9352-A43B457EC5AF}"/>
                </a:ext>
              </a:extLst>
            </p:cNvPr>
            <p:cNvSpPr/>
            <p:nvPr/>
          </p:nvSpPr>
          <p:spPr>
            <a:xfrm>
              <a:off x="1449659" y="5356820"/>
              <a:ext cx="3624146" cy="150118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วงรี 47">
              <a:extLst>
                <a:ext uri="{FF2B5EF4-FFF2-40B4-BE49-F238E27FC236}">
                  <a16:creationId xmlns:a16="http://schemas.microsoft.com/office/drawing/2014/main" id="{716EED23-BA00-442B-8FEE-5EEF84E7B884}"/>
                </a:ext>
              </a:extLst>
            </p:cNvPr>
            <p:cNvSpPr/>
            <p:nvPr/>
          </p:nvSpPr>
          <p:spPr>
            <a:xfrm>
              <a:off x="1868716" y="5654211"/>
              <a:ext cx="1544445" cy="906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ด้านพันธกิจ</a:t>
              </a:r>
            </a:p>
          </p:txBody>
        </p:sp>
        <p:sp>
          <p:nvSpPr>
            <p:cNvPr id="50" name="วงรี 49">
              <a:extLst>
                <a:ext uri="{FF2B5EF4-FFF2-40B4-BE49-F238E27FC236}">
                  <a16:creationId xmlns:a16="http://schemas.microsoft.com/office/drawing/2014/main" id="{5B9986A8-EF33-4575-A73C-CF9B3028FECA}"/>
                </a:ext>
              </a:extLst>
            </p:cNvPr>
            <p:cNvSpPr/>
            <p:nvPr/>
          </p:nvSpPr>
          <p:spPr>
            <a:xfrm>
              <a:off x="3031230" y="5654210"/>
              <a:ext cx="1544445" cy="9063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ด้านบุคลากร</a:t>
              </a:r>
            </a:p>
          </p:txBody>
        </p:sp>
        <p:sp>
          <p:nvSpPr>
            <p:cNvPr id="52" name="กล่องข้อความ 51">
              <a:extLst>
                <a:ext uri="{FF2B5EF4-FFF2-40B4-BE49-F238E27FC236}">
                  <a16:creationId xmlns:a16="http://schemas.microsoft.com/office/drawing/2014/main" id="{3DBDBA2B-0B0E-4D1F-BCBF-65ACBA1FBDAF}"/>
                </a:ext>
              </a:extLst>
            </p:cNvPr>
            <p:cNvSpPr txBox="1"/>
            <p:nvPr/>
          </p:nvSpPr>
          <p:spPr>
            <a:xfrm>
              <a:off x="2485772" y="5397605"/>
              <a:ext cx="1854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ความร่วมมือมิตรประเทศ </a:t>
              </a: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6B6EAEA8-4B3F-4BAB-BEC1-059F6746E6FA}"/>
                </a:ext>
              </a:extLst>
            </p:cNvPr>
            <p:cNvSpPr txBox="1"/>
            <p:nvPr/>
          </p:nvSpPr>
          <p:spPr>
            <a:xfrm>
              <a:off x="2530396" y="6560607"/>
              <a:ext cx="2026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เพิ่มขีดสมรรถนะบุคคล</a:t>
              </a:r>
            </a:p>
          </p:txBody>
        </p:sp>
      </p:grpSp>
      <p:sp>
        <p:nvSpPr>
          <p:cNvPr id="56" name="ลูกศร: ขวา 55">
            <a:extLst>
              <a:ext uri="{FF2B5EF4-FFF2-40B4-BE49-F238E27FC236}">
                <a16:creationId xmlns:a16="http://schemas.microsoft.com/office/drawing/2014/main" id="{21991CD1-885E-4608-9F74-0267D48858EE}"/>
              </a:ext>
            </a:extLst>
          </p:cNvPr>
          <p:cNvSpPr/>
          <p:nvPr/>
        </p:nvSpPr>
        <p:spPr>
          <a:xfrm>
            <a:off x="4732248" y="1668850"/>
            <a:ext cx="1456652" cy="8083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6F1732FB-9AAC-48A0-9D21-719E6B2B15BB}"/>
              </a:ext>
            </a:extLst>
          </p:cNvPr>
          <p:cNvSpPr txBox="1"/>
          <p:nvPr/>
        </p:nvSpPr>
        <p:spPr>
          <a:xfrm>
            <a:off x="7103537" y="5598153"/>
            <a:ext cx="1978124" cy="388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๔.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การประชุม นขต.ยศ.</a:t>
            </a:r>
            <a:r>
              <a:rPr lang="th-TH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5FD4AF4E-BD8A-4305-8359-5A336A01B558}"/>
              </a:ext>
            </a:extLst>
          </p:cNvPr>
          <p:cNvSpPr txBox="1"/>
          <p:nvPr/>
        </p:nvSpPr>
        <p:spPr>
          <a:xfrm>
            <a:off x="323517" y="3957146"/>
            <a:ext cx="60941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การดำเนินการ 	</a:t>
            </a:r>
            <a:endParaRPr lang="th-TH" dirty="0"/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4320EC2D-F992-4FAA-A5CC-5CDDCF6A3583}"/>
              </a:ext>
            </a:extLst>
          </p:cNvPr>
          <p:cNvSpPr txBox="1"/>
          <p:nvPr/>
        </p:nvSpPr>
        <p:spPr>
          <a:xfrm>
            <a:off x="26420" y="4344198"/>
            <a:ext cx="60941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ระบบการปรับปรุงผลการดำเนินการ</a:t>
            </a:r>
            <a:endParaRPr lang="th-TH" dirty="0"/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C58EC28C-9DD5-4EC4-A83D-E8C6C859036F}"/>
              </a:ext>
            </a:extLst>
          </p:cNvPr>
          <p:cNvSpPr txBox="1"/>
          <p:nvPr/>
        </p:nvSpPr>
        <p:spPr>
          <a:xfrm>
            <a:off x="453115" y="5291171"/>
            <a:ext cx="2104792" cy="6850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60325"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การแต่งตั้งให้มีคณะทำงานขับเคลื่อนฯ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6111DDE7-9800-43EE-A509-62278E9E16EB}"/>
              </a:ext>
            </a:extLst>
          </p:cNvPr>
          <p:cNvSpPr txBox="1"/>
          <p:nvPr/>
        </p:nvSpPr>
        <p:spPr>
          <a:xfrm>
            <a:off x="2758663" y="4707237"/>
            <a:ext cx="2104792" cy="1277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การยกระดับกระบวนการสนับสนุนให้เป็นกระบวนหลักเพื่อให้สอดคล้องกับยุทธศาสตร์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EADDF25C-59D8-4640-BAE3-EA812F00A351}"/>
              </a:ext>
            </a:extLst>
          </p:cNvPr>
          <p:cNvSpPr txBox="1"/>
          <p:nvPr/>
        </p:nvSpPr>
        <p:spPr>
          <a:xfrm>
            <a:off x="5061306" y="5594685"/>
            <a:ext cx="1889956" cy="38869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120650"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การปรับปรุงหน้าเว็บ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605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4A926E3-B2FC-476E-BA48-54F90E8A8397}"/>
              </a:ext>
            </a:extLst>
          </p:cNvPr>
          <p:cNvSpPr txBox="1"/>
          <p:nvPr/>
        </p:nvSpPr>
        <p:spPr>
          <a:xfrm>
            <a:off x="3637186" y="3854062"/>
            <a:ext cx="1978124" cy="216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914400"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๔. เพิ่มการกำกับดูแลโดยการรายงานการปรับปรุงผลการดำเนินการให้เจ้ายศ.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.และผู้บริหารได้รับทราบในการประชุมหน่วยขึ้นตรงยศ.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.ประจำเดือน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047E1A7-4AC5-44C7-85D6-ACEB6BD64F8C}"/>
              </a:ext>
            </a:extLst>
          </p:cNvPr>
          <p:cNvSpPr txBox="1"/>
          <p:nvPr/>
        </p:nvSpPr>
        <p:spPr>
          <a:xfrm>
            <a:off x="560349" y="568041"/>
            <a:ext cx="60941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การดำเนินการ 	</a:t>
            </a:r>
            <a:endParaRPr lang="th-TH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4B046EF-9DD1-48DB-8161-0022F4CDA36C}"/>
              </a:ext>
            </a:extLst>
          </p:cNvPr>
          <p:cNvSpPr txBox="1"/>
          <p:nvPr/>
        </p:nvSpPr>
        <p:spPr>
          <a:xfrm>
            <a:off x="147754" y="937373"/>
            <a:ext cx="60941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ระบบการปรับปรุงผลการดำเนินการ</a:t>
            </a:r>
            <a:endParaRPr lang="th-TH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7B4EC38-6196-46AB-B67A-7C8C4ABAE495}"/>
              </a:ext>
            </a:extLst>
          </p:cNvPr>
          <p:cNvSpPr txBox="1"/>
          <p:nvPr/>
        </p:nvSpPr>
        <p:spPr>
          <a:xfrm>
            <a:off x="575502" y="1809851"/>
            <a:ext cx="2104792" cy="216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914400"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การแต่งตั้งให้มีคณะทำงานขับเคลื่อนการพัฒนาคุณภาพการบริหารจัดการภาครัฐของยศ.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.เพื่อให้กระบวนการด้านการนำองค์การและการบริหารจัดการองค์การมีประสิทธิภาพมากขึ้น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A247D76-926E-4F6C-B2B2-E7DE789B97C5}"/>
              </a:ext>
            </a:extLst>
          </p:cNvPr>
          <p:cNvSpPr txBox="1"/>
          <p:nvPr/>
        </p:nvSpPr>
        <p:spPr>
          <a:xfrm>
            <a:off x="6350909" y="2101955"/>
            <a:ext cx="2104792" cy="1870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914400"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การยกระดับกระบวนการสนับสนุนให้เป็นกระบวนหลักเพื่อให้สอดคล้องกับยุทธศาสตร์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.ได้แก่ กระบวนการประกันคุณภาพการศึกษาและการนำองค์การ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265A964-042D-4308-BC59-6F0F640AB451}"/>
              </a:ext>
            </a:extLst>
          </p:cNvPr>
          <p:cNvSpPr txBox="1"/>
          <p:nvPr/>
        </p:nvSpPr>
        <p:spPr>
          <a:xfrm>
            <a:off x="8727658" y="3854063"/>
            <a:ext cx="1889956" cy="21668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914400" algn="thaiDist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การปรับปรุงหน้าเว็บเรื่องคุณภาพการบริหารจัดการภาครัฐของยศ.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.ให้เป็นสื่อกลางสำหรับ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ความเข้าใจในเรื่องนี้แก่กำลังพลทุกระดับ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15" name="ตัวเชื่อมต่อ: หักมุม 14">
            <a:extLst>
              <a:ext uri="{FF2B5EF4-FFF2-40B4-BE49-F238E27FC236}">
                <a16:creationId xmlns:a16="http://schemas.microsoft.com/office/drawing/2014/main" id="{730BA860-58C4-412E-81FE-95270D29FAD5}"/>
              </a:ext>
            </a:extLst>
          </p:cNvPr>
          <p:cNvCxnSpPr>
            <a:cxnSpLocks/>
          </p:cNvCxnSpPr>
          <p:nvPr/>
        </p:nvCxnSpPr>
        <p:spPr>
          <a:xfrm>
            <a:off x="1627898" y="1445641"/>
            <a:ext cx="4613996" cy="1447647"/>
          </a:xfrm>
          <a:prstGeom prst="bentConnector3">
            <a:avLst>
              <a:gd name="adj1" fmla="val 6280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EB6CAD9-3554-4DA2-81C3-D74E887E36B0}"/>
              </a:ext>
            </a:extLst>
          </p:cNvPr>
          <p:cNvCxnSpPr>
            <a:endCxn id="9" idx="0"/>
          </p:cNvCxnSpPr>
          <p:nvPr/>
        </p:nvCxnSpPr>
        <p:spPr>
          <a:xfrm>
            <a:off x="1627898" y="1440519"/>
            <a:ext cx="0" cy="3693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ตัวเชื่อมต่อ: หักมุม 29">
            <a:extLst>
              <a:ext uri="{FF2B5EF4-FFF2-40B4-BE49-F238E27FC236}">
                <a16:creationId xmlns:a16="http://schemas.microsoft.com/office/drawing/2014/main" id="{38EB0600-A484-448D-BE18-1EF3A6005227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8455701" y="2893287"/>
            <a:ext cx="2161913" cy="2044214"/>
          </a:xfrm>
          <a:prstGeom prst="bentConnector3">
            <a:avLst>
              <a:gd name="adj1" fmla="val 11057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381F74E-9651-4224-929A-6FA08DD5040B}"/>
              </a:ext>
            </a:extLst>
          </p:cNvPr>
          <p:cNvCxnSpPr>
            <a:stCxn id="13" idx="1"/>
            <a:endCxn id="5" idx="3"/>
          </p:cNvCxnSpPr>
          <p:nvPr/>
        </p:nvCxnSpPr>
        <p:spPr>
          <a:xfrm flipH="1" flipV="1">
            <a:off x="5615310" y="4937500"/>
            <a:ext cx="3112348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5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1CDFAF-C8BD-4979-9D42-7E1799468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1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43E0C-AD71-40AC-BF6E-6161801591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11175"/>
            <a:ext cx="7277100" cy="158591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เป็นองค์กรแห่งการเรียนรู้ ก้าวหน้าทันเทคโนโลยี 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จัดการศึกษามีคุณภาพตามมาตรฐานสากล  เป็นที่ศึกษาทางวิชาการที่เชื่อถือได้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และเป็นเลิศในกิจการด้านการทะเล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เป็นต้นแบบในความเป็นมืออาชีพ จริยธรรม และคุณธรรม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”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9FCE1C8-EE69-444C-8652-BDA4DD0FBF95}"/>
              </a:ext>
            </a:extLst>
          </p:cNvPr>
          <p:cNvSpPr txBox="1"/>
          <p:nvPr/>
        </p:nvSpPr>
        <p:spPr>
          <a:xfrm>
            <a:off x="5783236" y="6054437"/>
            <a:ext cx="608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tencil" panose="040409050D0802020404" pitchFamily="82" charset="0"/>
                <a:cs typeface="TH SarabunPSK" panose="020B0500040200020003" pitchFamily="34" charset="-34"/>
              </a:rPr>
              <a:t>Naval  Education  Profile</a:t>
            </a:r>
          </a:p>
        </p:txBody>
      </p:sp>
    </p:spTree>
    <p:extLst>
      <p:ext uri="{BB962C8B-B14F-4D97-AF65-F5344CB8AC3E}">
        <p14:creationId xmlns:p14="http://schemas.microsoft.com/office/powerpoint/2010/main" val="14243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3E18DD3D-8AA7-41A0-BE14-79A0050C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1"/>
          <a:stretch/>
        </p:blipFill>
        <p:spPr>
          <a:xfrm>
            <a:off x="6612444" y="276057"/>
            <a:ext cx="5242037" cy="2948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EA255-5E36-40B8-9411-153B9633D36F}"/>
              </a:ext>
            </a:extLst>
          </p:cNvPr>
          <p:cNvSpPr txBox="1"/>
          <p:nvPr/>
        </p:nvSpPr>
        <p:spPr>
          <a:xfrm>
            <a:off x="161924" y="291281"/>
            <a:ext cx="608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tencil" panose="040409050D0802020404" pitchFamily="82" charset="0"/>
                <a:cs typeface="TH SarabunPSK" panose="020B0500040200020003" pitchFamily="34" charset="-34"/>
              </a:rPr>
              <a:t>Naval  Education 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49B30-922E-4EEA-A3E3-F45180C8336D}"/>
              </a:ext>
            </a:extLst>
          </p:cNvPr>
          <p:cNvSpPr txBox="1"/>
          <p:nvPr/>
        </p:nvSpPr>
        <p:spPr>
          <a:xfrm>
            <a:off x="52858" y="2203320"/>
            <a:ext cx="37696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JS Jindara" panose="02000000000000000000" pitchFamily="50" charset="0"/>
                <a:cs typeface="JS Jindara" panose="02000000000000000000" pitchFamily="50" charset="0"/>
              </a:rPr>
              <a:t>บุคลากร ๑,๒๗๘ นาย</a:t>
            </a:r>
            <a:endParaRPr lang="en-US" sz="2800" dirty="0">
              <a:latin typeface="JS Jindara" panose="02000000000000000000" pitchFamily="50" charset="0"/>
              <a:cs typeface="JS Jindara" panose="020000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C023D-2758-4842-9B2F-3A1B25063E18}"/>
              </a:ext>
            </a:extLst>
          </p:cNvPr>
          <p:cNvSpPr txBox="1"/>
          <p:nvPr/>
        </p:nvSpPr>
        <p:spPr>
          <a:xfrm>
            <a:off x="161924" y="1075342"/>
            <a:ext cx="29410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JS Arisa" panose="02000000000000000000" pitchFamily="50" charset="0"/>
                <a:cs typeface="JS Arisa" panose="02000000000000000000" pitchFamily="50" charset="0"/>
              </a:rPr>
              <a:t>๑๐ กระบวนการหลัก</a:t>
            </a:r>
          </a:p>
          <a:p>
            <a:r>
              <a:rPr lang="th-TH" sz="2800" b="1" dirty="0">
                <a:latin typeface="JS Arisa" panose="02000000000000000000" pitchFamily="50" charset="0"/>
                <a:cs typeface="JS Arisa" panose="02000000000000000000" pitchFamily="50" charset="0"/>
              </a:rPr>
              <a:t>๑๐ กระบวนการย่อย</a:t>
            </a:r>
            <a:endParaRPr lang="en-US" sz="2800" b="1" dirty="0">
              <a:latin typeface="JS Arisa" panose="02000000000000000000" pitchFamily="50" charset="0"/>
              <a:cs typeface="JS Arisa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62793-F06D-4ADA-A90C-6D3DC9D3F95B}"/>
              </a:ext>
            </a:extLst>
          </p:cNvPr>
          <p:cNvSpPr txBox="1"/>
          <p:nvPr/>
        </p:nvSpPr>
        <p:spPr>
          <a:xfrm>
            <a:off x="0" y="3507456"/>
            <a:ext cx="608647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JS Jindara" panose="02000000000000000000" pitchFamily="50" charset="0"/>
                <a:cs typeface="JS Jindara" panose="02000000000000000000" pitchFamily="50" charset="0"/>
              </a:rPr>
              <a:t>นักศึกษา/นายทหารนักเรียน/ผู้เข้ารับการศึกษาหลักสูตรต่าง ๆ </a:t>
            </a:r>
            <a:br>
              <a:rPr lang="th-TH" sz="2800" dirty="0">
                <a:latin typeface="JS Jindara" panose="02000000000000000000" pitchFamily="50" charset="0"/>
                <a:cs typeface="JS Jindara" panose="02000000000000000000" pitchFamily="50" charset="0"/>
              </a:rPr>
            </a:br>
            <a:r>
              <a:rPr lang="th-TH" sz="2800" dirty="0">
                <a:latin typeface="JS Jindara" panose="02000000000000000000" pitchFamily="50" charset="0"/>
                <a:cs typeface="JS Jindara" panose="02000000000000000000" pitchFamily="50" charset="0"/>
              </a:rPr>
              <a:t>ปีละประมาณ ๓,๐๐๐ นาย </a:t>
            </a:r>
            <a:endParaRPr lang="en-US" sz="2800" dirty="0">
              <a:latin typeface="JS Jindara" panose="02000000000000000000" pitchFamily="50" charset="0"/>
              <a:cs typeface="JS Jindara" panose="020000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E806D-549F-455A-B49B-752F1A01AF84}"/>
              </a:ext>
            </a:extLst>
          </p:cNvPr>
          <p:cNvSpPr txBox="1"/>
          <p:nvPr/>
        </p:nvSpPr>
        <p:spPr>
          <a:xfrm>
            <a:off x="52858" y="2833493"/>
            <a:ext cx="459409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JS Jindara" panose="02000000000000000000" pitchFamily="50" charset="0"/>
                <a:cs typeface="JS Jindara" panose="02000000000000000000" pitchFamily="50" charset="0"/>
              </a:rPr>
              <a:t>นักเรียนจ่าทหารเรือ ๑,๓๐๐ นาย</a:t>
            </a:r>
            <a:endParaRPr lang="en-US" sz="2800" dirty="0">
              <a:latin typeface="JS Jindara" panose="02000000000000000000" pitchFamily="50" charset="0"/>
              <a:cs typeface="JS Jindara" panose="02000000000000000000" pitchFamily="50" charset="0"/>
            </a:endParaRP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BDC630E6-5D51-4CB9-9A37-71E8360909BD}"/>
              </a:ext>
            </a:extLst>
          </p:cNvPr>
          <p:cNvGrpSpPr/>
          <p:nvPr/>
        </p:nvGrpSpPr>
        <p:grpSpPr>
          <a:xfrm>
            <a:off x="6333657" y="3507456"/>
            <a:ext cx="5858343" cy="2517113"/>
            <a:chOff x="6614254" y="3774523"/>
            <a:chExt cx="5858343" cy="2517113"/>
          </a:xfrm>
        </p:grpSpPr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CF0AEE57-2170-4DE6-8C79-FB3876AB45F5}"/>
                </a:ext>
              </a:extLst>
            </p:cNvPr>
            <p:cNvSpPr/>
            <p:nvPr/>
          </p:nvSpPr>
          <p:spPr>
            <a:xfrm>
              <a:off x="8291318" y="4060396"/>
              <a:ext cx="1771571" cy="22312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1358F5BE-191F-4DDB-9DDF-F1B938BF67BC}"/>
                </a:ext>
              </a:extLst>
            </p:cNvPr>
            <p:cNvGrpSpPr/>
            <p:nvPr/>
          </p:nvGrpSpPr>
          <p:grpSpPr>
            <a:xfrm>
              <a:off x="6614254" y="3774523"/>
              <a:ext cx="5858343" cy="2415318"/>
              <a:chOff x="6410169" y="4151400"/>
              <a:chExt cx="5858343" cy="2415318"/>
            </a:xfrm>
          </p:grpSpPr>
          <p:sp>
            <p:nvSpPr>
              <p:cNvPr id="14" name="กล่องข้อความ 13">
                <a:extLst>
                  <a:ext uri="{FF2B5EF4-FFF2-40B4-BE49-F238E27FC236}">
                    <a16:creationId xmlns:a16="http://schemas.microsoft.com/office/drawing/2014/main" id="{D7C326E2-84F4-467C-825C-5C16A8911BA8}"/>
                  </a:ext>
                </a:extLst>
              </p:cNvPr>
              <p:cNvSpPr txBox="1"/>
              <p:nvPr/>
            </p:nvSpPr>
            <p:spPr>
              <a:xfrm>
                <a:off x="6410169" y="5584374"/>
                <a:ext cx="273320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กทม. </a:t>
                </a:r>
              </a:p>
              <a:p>
                <a:pPr algn="ctr"/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800" dirty="0" err="1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ศภษฯ</a:t>
                </a:r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กบ</a:t>
                </a:r>
                <a:r>
                  <a:rPr lang="th-TH" sz="2800" dirty="0" err="1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ศฯ</a:t>
                </a:r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.)</a:t>
                </a:r>
              </a:p>
            </p:txBody>
          </p:sp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458720C6-EDCA-474B-8132-110919B54438}"/>
                  </a:ext>
                </a:extLst>
              </p:cNvPr>
              <p:cNvSpPr txBox="1"/>
              <p:nvPr/>
            </p:nvSpPr>
            <p:spPr>
              <a:xfrm>
                <a:off x="9066864" y="5612611"/>
                <a:ext cx="320164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ชลบุรี </a:t>
                </a:r>
              </a:p>
              <a:p>
                <a:pPr algn="ctr"/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800" dirty="0" err="1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รร</a:t>
                </a:r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.ชุมพลฯ  </a:t>
                </a:r>
                <a:r>
                  <a:rPr lang="th-TH" sz="2800" dirty="0" err="1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รร</a:t>
                </a:r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.พจ.ฯ)</a:t>
                </a: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34662B0D-4CD1-4328-926B-8CAC68759402}"/>
                  </a:ext>
                </a:extLst>
              </p:cNvPr>
              <p:cNvSpPr txBox="1"/>
              <p:nvPr/>
            </p:nvSpPr>
            <p:spPr>
              <a:xfrm>
                <a:off x="7309579" y="4151400"/>
                <a:ext cx="39336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นครปฐม </a:t>
                </a:r>
                <a:b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(บก.ยศ.</a:t>
                </a:r>
                <a:r>
                  <a:rPr lang="th-TH" sz="2800" dirty="0" err="1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ทร</a:t>
                </a:r>
                <a:r>
                  <a:rPr lang="th-TH" sz="2800" dirty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 สรส.  ฯลฯ)</a:t>
                </a:r>
              </a:p>
            </p:txBody>
          </p:sp>
        </p:grp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D15D7937-76DD-48EB-ABD2-0937E3EC0266}"/>
                </a:ext>
              </a:extLst>
            </p:cNvPr>
            <p:cNvSpPr txBox="1"/>
            <p:nvPr/>
          </p:nvSpPr>
          <p:spPr>
            <a:xfrm>
              <a:off x="8688557" y="4915109"/>
              <a:ext cx="1164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JS Jindara" panose="02000000000000000000" pitchFamily="50" charset="0"/>
                  <a:cs typeface="JS Jindara" panose="02000000000000000000" pitchFamily="50" charset="0"/>
                </a:rPr>
                <a:t>ยศ.</a:t>
              </a:r>
              <a:r>
                <a:rPr lang="th-TH" sz="3200" b="1" dirty="0" err="1">
                  <a:latin typeface="JS Jindara" panose="02000000000000000000" pitchFamily="50" charset="0"/>
                  <a:cs typeface="JS Jindara" panose="02000000000000000000" pitchFamily="50" charset="0"/>
                </a:rPr>
                <a:t>ทร</a:t>
              </a:r>
              <a:r>
                <a:rPr lang="th-TH" sz="3200" b="1" dirty="0">
                  <a:latin typeface="JS Jindara" panose="02000000000000000000" pitchFamily="50" charset="0"/>
                  <a:cs typeface="JS Jindara" panose="02000000000000000000" pitchFamily="50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41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ลูกศร: ขวาท้ายบาก 25">
            <a:extLst>
              <a:ext uri="{FF2B5EF4-FFF2-40B4-BE49-F238E27FC236}">
                <a16:creationId xmlns:a16="http://schemas.microsoft.com/office/drawing/2014/main" id="{97CDA90B-83F1-4D23-A7C4-DEBB56E66856}"/>
              </a:ext>
            </a:extLst>
          </p:cNvPr>
          <p:cNvSpPr/>
          <p:nvPr/>
        </p:nvSpPr>
        <p:spPr>
          <a:xfrm rot="15494704">
            <a:off x="6956108" y="1043938"/>
            <a:ext cx="2121378" cy="136744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3AD277FE-AA42-41E6-80B2-7A45AB80C9B8}"/>
              </a:ext>
            </a:extLst>
          </p:cNvPr>
          <p:cNvSpPr/>
          <p:nvPr/>
        </p:nvSpPr>
        <p:spPr>
          <a:xfrm rot="5400000">
            <a:off x="8693939" y="1414629"/>
            <a:ext cx="41841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4"/>
                </a:solidFill>
                <a:effectLst/>
              </a:rPr>
              <a:t>NED</a:t>
            </a:r>
            <a:endParaRPr lang="th-TH" sz="1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A5DB77F-4C7F-45FF-BDA4-8D2ECCEF50C2}"/>
              </a:ext>
            </a:extLst>
          </p:cNvPr>
          <p:cNvSpPr txBox="1"/>
          <p:nvPr/>
        </p:nvSpPr>
        <p:spPr>
          <a:xfrm>
            <a:off x="285842" y="799877"/>
            <a:ext cx="5918836" cy="544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180340" algn="thaiDist"/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กระบวนการหลัก (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Core Processes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marL="180340" indent="0" algn="thaiDist">
              <a:spcAft>
                <a:spcPts val="0"/>
              </a:spcAft>
              <a:buNone/>
            </a:pPr>
            <a:endParaRPr lang="th-TH" sz="24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กระบวนการด้านการนำองค์การ  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กระบวนการด้านการอนุศาสนาจารย์  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กระบวนการผลิตกำลังพลต่ำกว่าสัญญาบัตร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กระบวนการพัฒนากำลังพลตามแนวทางรับราชการ  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กระบวนการเพิ่มพูนภาษาต่างประเทศ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กระบวนการการฝึกอบรมหลักสูตรข้าราชการ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spc="-4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กลาโหมพลเรือนต่ำกว่าสัญญาบัตร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กระบวนการประกันคุณภาพการศึกษา 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กระบวนการศึกษาและวิจัยระดับกองทัพเรือ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กระบวนการส่งกำลังบำรุงพัสดุสายยุทธศึกษา </a:t>
            </a:r>
          </a:p>
          <a:p>
            <a:pPr marL="523240" indent="-342900" algn="thaiDist">
              <a:spcAft>
                <a:spcPts val="0"/>
              </a:spcAft>
              <a:buAutoNum type="thaiNumPeriod"/>
            </a:pP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กระบวนการด้านประวัติศาสตร์และพิพิธภัณฑ์ทหาร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th-TH" sz="2000" dirty="0"/>
          </a:p>
          <a:p>
            <a:endParaRPr lang="th-TH" sz="2000" dirty="0"/>
          </a:p>
          <a:p>
            <a:endParaRPr lang="th-TH" sz="2000" dirty="0"/>
          </a:p>
          <a:p>
            <a:endParaRPr lang="th-TH" sz="2000" dirty="0"/>
          </a:p>
          <a:p>
            <a:endParaRPr lang="th-TH" sz="2000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1FA1469-4491-4092-A587-9E823DA3E7AF}"/>
              </a:ext>
            </a:extLst>
          </p:cNvPr>
          <p:cNvSpPr txBox="1"/>
          <p:nvPr/>
        </p:nvSpPr>
        <p:spPr>
          <a:xfrm>
            <a:off x="7864543" y="834922"/>
            <a:ext cx="28010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ด้านการผลิตกำลังพล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1EBD8B1-2CF2-428A-BB78-2843816A31EB}"/>
              </a:ext>
            </a:extLst>
          </p:cNvPr>
          <p:cNvSpPr txBox="1"/>
          <p:nvPr/>
        </p:nvSpPr>
        <p:spPr>
          <a:xfrm>
            <a:off x="7727639" y="1417756"/>
            <a:ext cx="28115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ด้านการพัฒนากำลังพล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1EF221C-D2BA-4BBB-8B3F-6FDD9D0B833D}"/>
              </a:ext>
            </a:extLst>
          </p:cNvPr>
          <p:cNvSpPr txBox="1"/>
          <p:nvPr/>
        </p:nvSpPr>
        <p:spPr>
          <a:xfrm>
            <a:off x="7336221" y="2075153"/>
            <a:ext cx="31214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588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ด้านการส่งกำลังบำรุงสายเครื่องช่วยการศึกษา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8169426-43C5-4C62-9558-459324004E2A}"/>
              </a:ext>
            </a:extLst>
          </p:cNvPr>
          <p:cNvSpPr txBox="1"/>
          <p:nvPr/>
        </p:nvSpPr>
        <p:spPr>
          <a:xfrm>
            <a:off x="7078628" y="2624272"/>
            <a:ext cx="33790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ด้านการอนุศาสนาจารย์ </a:t>
            </a:r>
            <a:endParaRPr lang="th-TH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0B8C33B1-C382-459E-AD05-B2487ACC5857}"/>
              </a:ext>
            </a:extLst>
          </p:cNvPr>
          <p:cNvSpPr txBox="1"/>
          <p:nvPr/>
        </p:nvSpPr>
        <p:spPr>
          <a:xfrm>
            <a:off x="7946531" y="3127496"/>
            <a:ext cx="25487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ด้านการประวัติศาสตร์ </a:t>
            </a:r>
            <a:endParaRPr lang="th-TH" dirty="0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8D090447-21C7-4360-8E4A-ABFAE3F7E374}"/>
              </a:ext>
            </a:extLst>
          </p:cNvPr>
          <p:cNvSpPr txBox="1"/>
          <p:nvPr/>
        </p:nvSpPr>
        <p:spPr>
          <a:xfrm>
            <a:off x="6370319" y="3646855"/>
            <a:ext cx="41688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ด้านการศึกษาวิเคราะห์เกี่ยวกับยุทธศาสตร์และการสงครามทางเรือ </a:t>
            </a:r>
            <a:endParaRPr lang="th-TH" dirty="0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495F532-D2AF-479B-A1B4-BFF98395DC9C}"/>
              </a:ext>
            </a:extLst>
          </p:cNvPr>
          <p:cNvSpPr txBox="1"/>
          <p:nvPr/>
        </p:nvSpPr>
        <p:spPr>
          <a:xfrm>
            <a:off x="8768166" y="4150079"/>
            <a:ext cx="2162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การประกันคุณภาพการศึกษา</a:t>
            </a:r>
            <a:endParaRPr lang="th-TH" dirty="0"/>
          </a:p>
        </p:txBody>
      </p:sp>
      <p:sp>
        <p:nvSpPr>
          <p:cNvPr id="30" name="ลูกศร: ขวาท้ายบาก 29">
            <a:extLst>
              <a:ext uri="{FF2B5EF4-FFF2-40B4-BE49-F238E27FC236}">
                <a16:creationId xmlns:a16="http://schemas.microsoft.com/office/drawing/2014/main" id="{6469916A-5C87-4C86-9EC9-9221B54DD4F2}"/>
              </a:ext>
            </a:extLst>
          </p:cNvPr>
          <p:cNvSpPr/>
          <p:nvPr/>
        </p:nvSpPr>
        <p:spPr>
          <a:xfrm rot="13322585">
            <a:off x="7633975" y="562090"/>
            <a:ext cx="1535518" cy="1122034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20D9D5A-EAEE-4148-B56B-BB25AECFCDDE}"/>
              </a:ext>
            </a:extLst>
          </p:cNvPr>
          <p:cNvSpPr/>
          <p:nvPr/>
        </p:nvSpPr>
        <p:spPr>
          <a:xfrm rot="19981682">
            <a:off x="6940517" y="259070"/>
            <a:ext cx="1865852" cy="1215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พันธกิจ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การบริการ</a:t>
            </a:r>
          </a:p>
        </p:txBody>
      </p:sp>
      <p:sp>
        <p:nvSpPr>
          <p:cNvPr id="32" name="รูปครึ่งกรอบ 31">
            <a:extLst>
              <a:ext uri="{FF2B5EF4-FFF2-40B4-BE49-F238E27FC236}">
                <a16:creationId xmlns:a16="http://schemas.microsoft.com/office/drawing/2014/main" id="{A540AF7F-5973-4971-9F2F-615515907C23}"/>
              </a:ext>
            </a:extLst>
          </p:cNvPr>
          <p:cNvSpPr/>
          <p:nvPr/>
        </p:nvSpPr>
        <p:spPr>
          <a:xfrm>
            <a:off x="5672708" y="660223"/>
            <a:ext cx="317845" cy="128285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E8103A5-0766-41E2-87CB-F40DDB274374}"/>
              </a:ext>
            </a:extLst>
          </p:cNvPr>
          <p:cNvSpPr/>
          <p:nvPr/>
        </p:nvSpPr>
        <p:spPr>
          <a:xfrm>
            <a:off x="5672708" y="430546"/>
            <a:ext cx="317845" cy="229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6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4149A2D0-E3E1-49A5-8CC8-071D8AD2BCC0}"/>
              </a:ext>
            </a:extLst>
          </p:cNvPr>
          <p:cNvGrpSpPr/>
          <p:nvPr/>
        </p:nvGrpSpPr>
        <p:grpSpPr>
          <a:xfrm>
            <a:off x="0" y="3469774"/>
            <a:ext cx="7716535" cy="902626"/>
            <a:chOff x="2712352" y="3345472"/>
            <a:chExt cx="7716535" cy="902626"/>
          </a:xfrm>
        </p:grpSpPr>
        <p:sp>
          <p:nvSpPr>
            <p:cNvPr id="51" name="กล่องข้อความ 50">
              <a:extLst>
                <a:ext uri="{FF2B5EF4-FFF2-40B4-BE49-F238E27FC236}">
                  <a16:creationId xmlns:a16="http://schemas.microsoft.com/office/drawing/2014/main" id="{5DA49322-6FD1-4958-926A-9500706649FA}"/>
                </a:ext>
              </a:extLst>
            </p:cNvPr>
            <p:cNvSpPr txBox="1"/>
            <p:nvPr/>
          </p:nvSpPr>
          <p:spPr>
            <a:xfrm>
              <a:off x="2712352" y="3345472"/>
              <a:ext cx="7716535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ค่านิยม</a:t>
              </a:r>
              <a:endParaRPr lang="th-TH" sz="2800" b="1" dirty="0"/>
            </a:p>
          </p:txBody>
        </p:sp>
        <p:sp>
          <p:nvSpPr>
            <p:cNvPr id="54" name="สี่เหลี่ยมผืนผ้า: มุมมน 53">
              <a:extLst>
                <a:ext uri="{FF2B5EF4-FFF2-40B4-BE49-F238E27FC236}">
                  <a16:creationId xmlns:a16="http://schemas.microsoft.com/office/drawing/2014/main" id="{1FEA0343-4EBA-432E-A1C4-F65D3C198F49}"/>
                </a:ext>
              </a:extLst>
            </p:cNvPr>
            <p:cNvSpPr/>
            <p:nvPr/>
          </p:nvSpPr>
          <p:spPr>
            <a:xfrm>
              <a:off x="3526220" y="3720662"/>
              <a:ext cx="646387" cy="5232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th-TH" dirty="0"/>
            </a:p>
          </p:txBody>
        </p:sp>
        <p:sp>
          <p:nvSpPr>
            <p:cNvPr id="56" name="สี่เหลี่ยมผืนผ้า: มุมมน 55">
              <a:extLst>
                <a:ext uri="{FF2B5EF4-FFF2-40B4-BE49-F238E27FC236}">
                  <a16:creationId xmlns:a16="http://schemas.microsoft.com/office/drawing/2014/main" id="{74FB403D-FDED-4CE1-B2CB-C94E690F36FA}"/>
                </a:ext>
              </a:extLst>
            </p:cNvPr>
            <p:cNvSpPr/>
            <p:nvPr/>
          </p:nvSpPr>
          <p:spPr>
            <a:xfrm>
              <a:off x="4361793" y="3724878"/>
              <a:ext cx="646387" cy="52322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th-TH" dirty="0"/>
            </a:p>
          </p:txBody>
        </p:sp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8E466F0F-EFD4-4D39-AF70-B50FBCD16AEA}"/>
                </a:ext>
              </a:extLst>
            </p:cNvPr>
            <p:cNvSpPr/>
            <p:nvPr/>
          </p:nvSpPr>
          <p:spPr>
            <a:xfrm>
              <a:off x="5202621" y="3717376"/>
              <a:ext cx="646387" cy="52322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th-TH" dirty="0"/>
            </a:p>
          </p:txBody>
        </p:sp>
        <p:sp>
          <p:nvSpPr>
            <p:cNvPr id="60" name="สี่เหลี่ยมผืนผ้า: มุมมน 59">
              <a:extLst>
                <a:ext uri="{FF2B5EF4-FFF2-40B4-BE49-F238E27FC236}">
                  <a16:creationId xmlns:a16="http://schemas.microsoft.com/office/drawing/2014/main" id="{7AAB3050-5C05-4D72-A31F-172C66BF6590}"/>
                </a:ext>
              </a:extLst>
            </p:cNvPr>
            <p:cNvSpPr/>
            <p:nvPr/>
          </p:nvSpPr>
          <p:spPr>
            <a:xfrm>
              <a:off x="6096000" y="3717281"/>
              <a:ext cx="646387" cy="5232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62" name="สี่เหลี่ยมผืนผ้า: มุมมน 61">
              <a:extLst>
                <a:ext uri="{FF2B5EF4-FFF2-40B4-BE49-F238E27FC236}">
                  <a16:creationId xmlns:a16="http://schemas.microsoft.com/office/drawing/2014/main" id="{9EE3B403-65D1-42B5-BA85-2AA2CFABB41D}"/>
                </a:ext>
              </a:extLst>
            </p:cNvPr>
            <p:cNvSpPr/>
            <p:nvPr/>
          </p:nvSpPr>
          <p:spPr>
            <a:xfrm>
              <a:off x="7034047" y="3724878"/>
              <a:ext cx="646387" cy="5232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  <a:endParaRPr lang="th-TH" dirty="0"/>
            </a:p>
          </p:txBody>
        </p:sp>
      </p:grpSp>
      <p:grpSp>
        <p:nvGrpSpPr>
          <p:cNvPr id="73" name="กลุ่ม 72">
            <a:extLst>
              <a:ext uri="{FF2B5EF4-FFF2-40B4-BE49-F238E27FC236}">
                <a16:creationId xmlns:a16="http://schemas.microsoft.com/office/drawing/2014/main" id="{D3E64418-9182-4A4A-AB69-4A27B4305E1D}"/>
              </a:ext>
            </a:extLst>
          </p:cNvPr>
          <p:cNvGrpSpPr/>
          <p:nvPr/>
        </p:nvGrpSpPr>
        <p:grpSpPr>
          <a:xfrm>
            <a:off x="0" y="246986"/>
            <a:ext cx="12192000" cy="2699385"/>
            <a:chOff x="807695" y="493118"/>
            <a:chExt cx="12068221" cy="2699385"/>
          </a:xfrm>
        </p:grpSpPr>
        <p:sp>
          <p:nvSpPr>
            <p:cNvPr id="72" name="สี่เหลี่ยมผืนผ้า 71">
              <a:extLst>
                <a:ext uri="{FF2B5EF4-FFF2-40B4-BE49-F238E27FC236}">
                  <a16:creationId xmlns:a16="http://schemas.microsoft.com/office/drawing/2014/main" id="{21BF9C42-8E86-4D2A-BDD7-3AEF88EDF4C2}"/>
                </a:ext>
              </a:extLst>
            </p:cNvPr>
            <p:cNvSpPr/>
            <p:nvPr/>
          </p:nvSpPr>
          <p:spPr>
            <a:xfrm>
              <a:off x="807695" y="1628204"/>
              <a:ext cx="12068221" cy="582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เป้าประสงค์</a:t>
              </a:r>
            </a:p>
          </p:txBody>
        </p:sp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3EC95CC2-5544-4782-8E8C-9B3623A9FC5D}"/>
                </a:ext>
              </a:extLst>
            </p:cNvPr>
            <p:cNvGrpSpPr/>
            <p:nvPr/>
          </p:nvGrpSpPr>
          <p:grpSpPr>
            <a:xfrm>
              <a:off x="4277709" y="493118"/>
              <a:ext cx="5365533" cy="2699385"/>
              <a:chOff x="4277709" y="493118"/>
              <a:chExt cx="5365533" cy="2699385"/>
            </a:xfrm>
          </p:grpSpPr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BB8F9B58-82F9-4B9C-8583-CF567239807F}"/>
                  </a:ext>
                </a:extLst>
              </p:cNvPr>
              <p:cNvSpPr txBox="1"/>
              <p:nvPr/>
            </p:nvSpPr>
            <p:spPr>
              <a:xfrm>
                <a:off x="4277711" y="493118"/>
                <a:ext cx="5365531" cy="38869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marL="630555" indent="-90170" algn="thaiDi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๑. บรรลุด้านพันธกิจหลักขององค์การ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8C327C72-8BEA-45F1-B625-77BD54784E97}"/>
                  </a:ext>
                </a:extLst>
              </p:cNvPr>
              <p:cNvSpPr txBox="1"/>
              <p:nvPr/>
            </p:nvSpPr>
            <p:spPr>
              <a:xfrm>
                <a:off x="4277711" y="881814"/>
                <a:ext cx="5365531" cy="3886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30555" indent="-90170" algn="thaiDi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๒. บรรลุด้านผู้รับบริการและประชาชน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" name="กล่องข้อความ 19">
                <a:extLst>
                  <a:ext uri="{FF2B5EF4-FFF2-40B4-BE49-F238E27FC236}">
                    <a16:creationId xmlns:a16="http://schemas.microsoft.com/office/drawing/2014/main" id="{B661F7BC-FCBA-403D-B4A1-364A1BFB2B11}"/>
                  </a:ext>
                </a:extLst>
              </p:cNvPr>
              <p:cNvSpPr txBox="1"/>
              <p:nvPr/>
            </p:nvSpPr>
            <p:spPr>
              <a:xfrm>
                <a:off x="4277711" y="1272943"/>
                <a:ext cx="5365531" cy="38869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30555" indent="-90170" algn="thaiDi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๓. บรรลุด้านการพัฒนาบุคลากร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id="{9ABC5524-9694-4E27-B252-38C4A2C3E590}"/>
                  </a:ext>
                </a:extLst>
              </p:cNvPr>
              <p:cNvSpPr txBox="1"/>
              <p:nvPr/>
            </p:nvSpPr>
            <p:spPr>
              <a:xfrm>
                <a:off x="4277711" y="1660634"/>
                <a:ext cx="5365531" cy="3886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30238" indent="-88900" algn="thaiDi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๔. บรรลุด้านการเป็นต้นแบบ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" name="กล่องข้อความ 23">
                <a:extLst>
                  <a:ext uri="{FF2B5EF4-FFF2-40B4-BE49-F238E27FC236}">
                    <a16:creationId xmlns:a16="http://schemas.microsoft.com/office/drawing/2014/main" id="{E1479597-35F9-4791-81E5-5C20E405B4B6}"/>
                  </a:ext>
                </a:extLst>
              </p:cNvPr>
              <p:cNvSpPr txBox="1"/>
              <p:nvPr/>
            </p:nvSpPr>
            <p:spPr>
              <a:xfrm>
                <a:off x="4277711" y="2048325"/>
                <a:ext cx="5365531" cy="3886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571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๕. บรรลุด้านผลกระทบเศรษฐกิจ สังคม สาธารณสุข และสิ่งแวดล้อม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A0E0C9BA-2A12-4281-B63F-B470438A93C9}"/>
                  </a:ext>
                </a:extLst>
              </p:cNvPr>
              <p:cNvSpPr txBox="1"/>
              <p:nvPr/>
            </p:nvSpPr>
            <p:spPr>
              <a:xfrm>
                <a:off x="4277710" y="2415483"/>
                <a:ext cx="5365531" cy="38869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:pPr marL="457200" indent="57150" algn="thaiDi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spc="-4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๖. บรรลุด้านการลดต้นทุน การสร้างนวัตกรรม และการจัดการกระบวนการ 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9046DDFC-57F4-4F15-B7EF-5ADBCF975A20}"/>
                  </a:ext>
                </a:extLst>
              </p:cNvPr>
              <p:cNvSpPr txBox="1"/>
              <p:nvPr/>
            </p:nvSpPr>
            <p:spPr>
              <a:xfrm>
                <a:off x="4277709" y="2803807"/>
                <a:ext cx="5365531" cy="38869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571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๗</a:t>
                </a:r>
                <a:r>
                  <a:rPr lang="en-US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.</a:t>
                </a: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การประกันคุณภาพการศึกษา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7AA5C40A-46E6-4826-991F-1A3CC0E0673C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3526221" y="687466"/>
              <a:ext cx="751490" cy="123207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2BD84D51-4E90-48B1-9519-A2DF7E164672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V="1">
              <a:off x="3526221" y="1076162"/>
              <a:ext cx="751490" cy="8433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32884597-151A-4FC0-BFF7-A000BEA63B9E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3526221" y="1467291"/>
              <a:ext cx="751490" cy="452249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BB5EE9E-7120-4502-9927-1827B387979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3526221" y="1854982"/>
              <a:ext cx="751490" cy="6455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E17F49A7-76D3-4B9D-920A-43C5174A02AC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3526221" y="1919540"/>
              <a:ext cx="751490" cy="32313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D35FD6D6-6B63-41DE-AF44-27E214A6FBE9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3526221" y="1919540"/>
              <a:ext cx="751489" cy="69029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1A82037B-07A9-44C8-8295-307BB9829A5E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3526221" y="1919540"/>
              <a:ext cx="751488" cy="107861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2968FAB6-AFC8-47A9-9A82-5E300D2433F3}"/>
              </a:ext>
            </a:extLst>
          </p:cNvPr>
          <p:cNvGrpSpPr/>
          <p:nvPr/>
        </p:nvGrpSpPr>
        <p:grpSpPr>
          <a:xfrm>
            <a:off x="337012" y="4807596"/>
            <a:ext cx="11854987" cy="1625718"/>
            <a:chOff x="277259" y="5190134"/>
            <a:chExt cx="11854987" cy="1625718"/>
          </a:xfrm>
        </p:grpSpPr>
        <p:sp>
          <p:nvSpPr>
            <p:cNvPr id="88" name="ลูกศร: รูปห้าเหลี่ยม 87">
              <a:extLst>
                <a:ext uri="{FF2B5EF4-FFF2-40B4-BE49-F238E27FC236}">
                  <a16:creationId xmlns:a16="http://schemas.microsoft.com/office/drawing/2014/main" id="{041F7756-60B4-452D-AE9F-342F61CF6B14}"/>
                </a:ext>
              </a:extLst>
            </p:cNvPr>
            <p:cNvSpPr/>
            <p:nvPr/>
          </p:nvSpPr>
          <p:spPr>
            <a:xfrm>
              <a:off x="8266385" y="5727101"/>
              <a:ext cx="3373822" cy="1078615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ลูกศร: รูปห้าเหลี่ยม 85">
              <a:extLst>
                <a:ext uri="{FF2B5EF4-FFF2-40B4-BE49-F238E27FC236}">
                  <a16:creationId xmlns:a16="http://schemas.microsoft.com/office/drawing/2014/main" id="{54EEA3C9-72ED-4DD9-8645-3EF99AC72BBE}"/>
                </a:ext>
              </a:extLst>
            </p:cNvPr>
            <p:cNvSpPr/>
            <p:nvPr/>
          </p:nvSpPr>
          <p:spPr>
            <a:xfrm>
              <a:off x="5182913" y="5727101"/>
              <a:ext cx="3637082" cy="1078615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ลูกศร: รูปห้าเหลี่ยม 83">
              <a:extLst>
                <a:ext uri="{FF2B5EF4-FFF2-40B4-BE49-F238E27FC236}">
                  <a16:creationId xmlns:a16="http://schemas.microsoft.com/office/drawing/2014/main" id="{13528AE1-C6EA-4F0D-A624-5F0F4A19BCBD}"/>
                </a:ext>
              </a:extLst>
            </p:cNvPr>
            <p:cNvSpPr/>
            <p:nvPr/>
          </p:nvSpPr>
          <p:spPr>
            <a:xfrm>
              <a:off x="2701156" y="5737237"/>
              <a:ext cx="3008587" cy="107861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ลูกศร: รูปห้าเหลี่ยม 81">
              <a:extLst>
                <a:ext uri="{FF2B5EF4-FFF2-40B4-BE49-F238E27FC236}">
                  <a16:creationId xmlns:a16="http://schemas.microsoft.com/office/drawing/2014/main" id="{C1764103-336C-4DD9-94D8-1D6290DB17B3}"/>
                </a:ext>
              </a:extLst>
            </p:cNvPr>
            <p:cNvSpPr/>
            <p:nvPr/>
          </p:nvSpPr>
          <p:spPr>
            <a:xfrm>
              <a:off x="551793" y="5727101"/>
              <a:ext cx="2812334" cy="108875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B363D7B3-9E7B-477D-94E8-AC70A991F5D5}"/>
                </a:ext>
              </a:extLst>
            </p:cNvPr>
            <p:cNvSpPr txBox="1"/>
            <p:nvPr/>
          </p:nvSpPr>
          <p:spPr>
            <a:xfrm>
              <a:off x="3245117" y="5934014"/>
              <a:ext cx="2012732" cy="68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>
                <a:lnSpc>
                  <a:spcPct val="107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การพัฒนาทรัพยากรที่ไม่ใช่บุคคลด้วยเทคโนโลยีที่ทันสมัย </a:t>
              </a:r>
              <a:endParaRPr lang="th-TH" dirty="0"/>
            </a:p>
          </p:txBody>
        </p:sp>
        <p:sp>
          <p:nvSpPr>
            <p:cNvPr id="64" name="กล่องข้อความ 63">
              <a:extLst>
                <a:ext uri="{FF2B5EF4-FFF2-40B4-BE49-F238E27FC236}">
                  <a16:creationId xmlns:a16="http://schemas.microsoft.com/office/drawing/2014/main" id="{0858F745-BF2B-420B-BBA2-CA1F67A2C1D7}"/>
                </a:ext>
              </a:extLst>
            </p:cNvPr>
            <p:cNvSpPr txBox="1"/>
            <p:nvPr/>
          </p:nvSpPr>
          <p:spPr>
            <a:xfrm>
              <a:off x="551791" y="5190134"/>
              <a:ext cx="11580455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สมรรถนะหลัก </a:t>
              </a:r>
              <a:endParaRPr lang="th-TH" sz="2800" b="1" dirty="0"/>
            </a:p>
          </p:txBody>
        </p:sp>
        <p:sp>
          <p:nvSpPr>
            <p:cNvPr id="76" name="กล่องข้อความ 75">
              <a:extLst>
                <a:ext uri="{FF2B5EF4-FFF2-40B4-BE49-F238E27FC236}">
                  <a16:creationId xmlns:a16="http://schemas.microsoft.com/office/drawing/2014/main" id="{CF323935-84F7-4E0F-A788-592117A5F820}"/>
                </a:ext>
              </a:extLst>
            </p:cNvPr>
            <p:cNvSpPr txBox="1"/>
            <p:nvPr/>
          </p:nvSpPr>
          <p:spPr>
            <a:xfrm>
              <a:off x="8713173" y="5785831"/>
              <a:ext cx="2551386" cy="981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2388" algn="thaiDist">
                <a:lnSpc>
                  <a:spcPct val="107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การพัฒนาคุณภาพการบริหารจัดการอย่างมีประสิทธิภาพด้วยคุณธรรมจริยธรรม </a:t>
              </a:r>
              <a:endPara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78" name="กล่องข้อความ 77">
              <a:extLst>
                <a:ext uri="{FF2B5EF4-FFF2-40B4-BE49-F238E27FC236}">
                  <a16:creationId xmlns:a16="http://schemas.microsoft.com/office/drawing/2014/main" id="{3ECE51B2-3F78-4307-85EA-336CF1B5F7AB}"/>
                </a:ext>
              </a:extLst>
            </p:cNvPr>
            <p:cNvSpPr txBox="1"/>
            <p:nvPr/>
          </p:nvSpPr>
          <p:spPr>
            <a:xfrm>
              <a:off x="5659921" y="5857733"/>
              <a:ext cx="30085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การพัฒนาหลักสูตร</a:t>
              </a:r>
              <a:r>
                <a:rPr lang="th-TH" sz="1800" dirty="0" err="1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ต่างๆ</a:t>
              </a:r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ที่ให้บริการแก่กำลังพล ให้มีมาตรฐาน สอดคล้องกับการปฏิบัติงานของกำลังพล </a:t>
              </a:r>
              <a:r>
                <a:rPr lang="th-TH" sz="1800" dirty="0" err="1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ทร</a:t>
              </a:r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. อย่างมีประสิทธิภาพ </a:t>
              </a:r>
              <a:endParaRPr lang="th-TH" dirty="0"/>
            </a:p>
          </p:txBody>
        </p:sp>
        <p:sp>
          <p:nvSpPr>
            <p:cNvPr id="80" name="กล่องข้อความ 79">
              <a:extLst>
                <a:ext uri="{FF2B5EF4-FFF2-40B4-BE49-F238E27FC236}">
                  <a16:creationId xmlns:a16="http://schemas.microsoft.com/office/drawing/2014/main" id="{5512211F-50B8-4AD9-B9A4-79BAD6C4769E}"/>
                </a:ext>
              </a:extLst>
            </p:cNvPr>
            <p:cNvSpPr txBox="1"/>
            <p:nvPr/>
          </p:nvSpPr>
          <p:spPr>
            <a:xfrm>
              <a:off x="277259" y="5743080"/>
              <a:ext cx="2632842" cy="981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algn="thaiDist">
                <a:lnSpc>
                  <a:spcPct val="107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การพัฒนาทรัพยากรบุคคลให้มีขีดความสามารถในการทำงานอย่างเป็นที่ยอมรับในระดับประเทศ </a:t>
              </a:r>
              <a:endPara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11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495CCC69-EFCF-4CB1-99B5-ABEE8318B760}"/>
              </a:ext>
            </a:extLst>
          </p:cNvPr>
          <p:cNvPicPr/>
          <p:nvPr/>
        </p:nvPicPr>
        <p:blipFill rotWithShape="1">
          <a:blip r:embed="rId2"/>
          <a:srcRect l="28385" t="33580" r="44527" b="23489"/>
          <a:stretch/>
        </p:blipFill>
        <p:spPr bwMode="auto">
          <a:xfrm>
            <a:off x="7931402" y="785739"/>
            <a:ext cx="3931050" cy="3705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324F8699-DFD7-4448-8495-FAB6AF7AB31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8048" t="26095" r="41184" b="12156"/>
          <a:stretch/>
        </p:blipFill>
        <p:spPr bwMode="auto">
          <a:xfrm>
            <a:off x="220399" y="716494"/>
            <a:ext cx="4566529" cy="5827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6C6C49D-DDE1-401C-BE18-1FD6BFA86FEA}"/>
              </a:ext>
            </a:extLst>
          </p:cNvPr>
          <p:cNvGrpSpPr/>
          <p:nvPr/>
        </p:nvGrpSpPr>
        <p:grpSpPr>
          <a:xfrm>
            <a:off x="5170217" y="333650"/>
            <a:ext cx="7021783" cy="1857767"/>
            <a:chOff x="325820" y="494079"/>
            <a:chExt cx="7021783" cy="1857767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EAE40DCC-441D-456B-8D1B-59435C66A9E4}"/>
                </a:ext>
              </a:extLst>
            </p:cNvPr>
            <p:cNvSpPr txBox="1"/>
            <p:nvPr/>
          </p:nvSpPr>
          <p:spPr>
            <a:xfrm>
              <a:off x="693683" y="494079"/>
              <a:ext cx="6653920" cy="3886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indent="457200">
                <a:lnSpc>
                  <a:spcPct val="107000"/>
                </a:lnSpc>
              </a:pPr>
              <a:r>
                <a:rPr lang="th-TH" sz="1800" b="1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บุคลากร	</a:t>
              </a:r>
              <a:endPara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B0BD71B4-CBDE-4525-8307-D4276762DA21}"/>
                </a:ext>
              </a:extLst>
            </p:cNvPr>
            <p:cNvSpPr txBox="1"/>
            <p:nvPr/>
          </p:nvSpPr>
          <p:spPr>
            <a:xfrm>
              <a:off x="325820" y="1067441"/>
              <a:ext cx="218615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นายทหารสัญญาบัตร </a:t>
              </a:r>
              <a:endParaRPr lang="th-TH" dirty="0"/>
            </a:p>
          </p:txBody>
        </p:sp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3618C797-AEA3-437A-B79A-B98DB8B055AC}"/>
                </a:ext>
              </a:extLst>
            </p:cNvPr>
            <p:cNvSpPr txBox="1"/>
            <p:nvPr/>
          </p:nvSpPr>
          <p:spPr>
            <a:xfrm>
              <a:off x="325820" y="1509114"/>
              <a:ext cx="218615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นายทหารประทวน </a:t>
              </a:r>
              <a:endParaRPr lang="th-TH" dirty="0"/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25DEF64F-B125-4F60-9B59-D6C20C8C095D}"/>
                </a:ext>
              </a:extLst>
            </p:cNvPr>
            <p:cNvSpPr txBox="1"/>
            <p:nvPr/>
          </p:nvSpPr>
          <p:spPr>
            <a:xfrm>
              <a:off x="325820" y="1982514"/>
              <a:ext cx="218615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พนักงานราชการ </a:t>
              </a:r>
              <a:endParaRPr lang="th-TH" dirty="0"/>
            </a:p>
          </p:txBody>
        </p:sp>
        <p:cxnSp>
          <p:nvCxnSpPr>
            <p:cNvPr id="19" name="ตัวเชื่อมต่อ: หักมุม 18">
              <a:extLst>
                <a:ext uri="{FF2B5EF4-FFF2-40B4-BE49-F238E27FC236}">
                  <a16:creationId xmlns:a16="http://schemas.microsoft.com/office/drawing/2014/main" id="{081B8BB0-1BC6-4E60-8FCD-E96D34B7AC65}"/>
                </a:ext>
              </a:extLst>
            </p:cNvPr>
            <p:cNvCxnSpPr>
              <a:cxnSpLocks/>
              <a:stCxn id="5" idx="1"/>
              <a:endCxn id="7" idx="1"/>
            </p:cNvCxnSpPr>
            <p:nvPr/>
          </p:nvCxnSpPr>
          <p:spPr>
            <a:xfrm rot="10800000" flipV="1">
              <a:off x="325821" y="688427"/>
              <a:ext cx="367863" cy="563680"/>
            </a:xfrm>
            <a:prstGeom prst="bentConnector3">
              <a:avLst>
                <a:gd name="adj1" fmla="val 1621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: หักมุม 20">
              <a:extLst>
                <a:ext uri="{FF2B5EF4-FFF2-40B4-BE49-F238E27FC236}">
                  <a16:creationId xmlns:a16="http://schemas.microsoft.com/office/drawing/2014/main" id="{11082A6C-C91E-4537-9A5C-5C2E0E99F858}"/>
                </a:ext>
              </a:extLst>
            </p:cNvPr>
            <p:cNvCxnSpPr>
              <a:cxnSpLocks/>
              <a:stCxn id="5" idx="1"/>
              <a:endCxn id="15" idx="1"/>
            </p:cNvCxnSpPr>
            <p:nvPr/>
          </p:nvCxnSpPr>
          <p:spPr>
            <a:xfrm rot="10800000" flipV="1">
              <a:off x="325821" y="688426"/>
              <a:ext cx="367863" cy="1005353"/>
            </a:xfrm>
            <a:prstGeom prst="bentConnector3">
              <a:avLst>
                <a:gd name="adj1" fmla="val 1621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: หักมุม 26">
              <a:extLst>
                <a:ext uri="{FF2B5EF4-FFF2-40B4-BE49-F238E27FC236}">
                  <a16:creationId xmlns:a16="http://schemas.microsoft.com/office/drawing/2014/main" id="{9ECC319F-BA32-40C7-ABA6-CDF01035376D}"/>
                </a:ext>
              </a:extLst>
            </p:cNvPr>
            <p:cNvCxnSpPr>
              <a:cxnSpLocks/>
              <a:stCxn id="5" idx="1"/>
              <a:endCxn id="17" idx="1"/>
            </p:cNvCxnSpPr>
            <p:nvPr/>
          </p:nvCxnSpPr>
          <p:spPr>
            <a:xfrm rot="10800000" flipV="1">
              <a:off x="325821" y="688426"/>
              <a:ext cx="367863" cy="1478753"/>
            </a:xfrm>
            <a:prstGeom prst="bentConnector3">
              <a:avLst>
                <a:gd name="adj1" fmla="val 1621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3D20F128-4786-45FD-94B1-83D6B215BE16}"/>
              </a:ext>
            </a:extLst>
          </p:cNvPr>
          <p:cNvSpPr txBox="1"/>
          <p:nvPr/>
        </p:nvSpPr>
        <p:spPr>
          <a:xfrm>
            <a:off x="274139" y="148984"/>
            <a:ext cx="45986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โครงสร้างองค์การ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9233679-5A2A-4EC5-9DFF-2FD70B0D5B76}"/>
              </a:ext>
            </a:extLst>
          </p:cNvPr>
          <p:cNvSpPr txBox="1"/>
          <p:nvPr/>
        </p:nvSpPr>
        <p:spPr>
          <a:xfrm>
            <a:off x="5000850" y="4914643"/>
            <a:ext cx="6946508" cy="1738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สิ่งปลูกสร้าง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เป็นอาคารปฏิบัติงาน และที่พักอาศัยของข้าราชการของยศ.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เครื่องใช้สำนักงาน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เพื่อการปฏิบัติงาน ประกอบด้วยเครื่องใช้สำนักงานส่วนกลาง ซึ่งได้รับการจัดซื้อตามความต้องการที่ นขต.ยศ.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ผ่านการตรวจสอบความเหมาะสม และนำมาใช้งานประกอบกับการดูแลซ่อมบำรุง ให้ทำงานได้อย่างเต็มประสิทธิภาพอยู่เสมอ 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ที่เป็นโครงข่ายสำหรับการสื่อสารและรักษาความปลอดภัยตลอดจนทรัพย์สินของ ยศ.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C590003-F5D6-47C0-A70F-65C996EFE1D5}"/>
              </a:ext>
            </a:extLst>
          </p:cNvPr>
          <p:cNvSpPr txBox="1"/>
          <p:nvPr/>
        </p:nvSpPr>
        <p:spPr>
          <a:xfrm>
            <a:off x="5000850" y="4481918"/>
            <a:ext cx="71911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สินทรัพย์</a:t>
            </a:r>
            <a:endParaRPr lang="th-TH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DA5BB3-8B77-4073-9238-4E31940E2555}"/>
              </a:ext>
            </a:extLst>
          </p:cNvPr>
          <p:cNvSpPr/>
          <p:nvPr/>
        </p:nvSpPr>
        <p:spPr>
          <a:xfrm>
            <a:off x="4988951" y="2736503"/>
            <a:ext cx="2548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</a:t>
            </a:r>
            <a:endParaRPr lang="th-TH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27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89CA8B0-3B6E-489A-A6EB-77D380A54003}"/>
              </a:ext>
            </a:extLst>
          </p:cNvPr>
          <p:cNvSpPr txBox="1"/>
          <p:nvPr/>
        </p:nvSpPr>
        <p:spPr>
          <a:xfrm>
            <a:off x="231227" y="245677"/>
            <a:ext cx="9779047" cy="6315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ระเบียบ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ดำเนินการศึกษาของสถานศึกษาของสถานศึกษาซึ่งจัดการศึกษาเป็นภาคในส่วนการศึกษาที่สองและสี่ พ.ศ.๒๕๕๑ และแก้ไขเพิ่มเติม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๒. ระเบียบ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ว่าด้วยการศึกษาสำหรับนายทหารสัญญาบัตรพ.ศ.๒๕๕๕ และที่แก้ไขเพิ่มเติม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๓. ระเบียบ 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ว่าด้วยการศึกษา พ.ศ.๒๕๓๐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๔. พ.ร.บ.การศึกษาแห่งชาติ พ.ศ.๒๕๔๒ และที่แก้ไขเพิ่มเติม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๕. กฎกระทรวง ว่าด้วยการประกันคุณภาพการศึกษา พ.ศ.๒๕๖๑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๖. ระเบียบ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ว่าด้วยการรับบุคคลพลเรือนเข้าเป็น นรจ.พ.ศ.๒๕๕๑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๗. พ.ร.บ.ข้าราชการทหาร พ.ศ.๒๕๒๑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๘. พ.ร.ฏ.การได้รับเงินประจำตำแหน่งของข้าราชการทหาร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๙. ข้อบังคับ กห. ว่าด้วยการได้รับเงินเพิ่มของข้าราชการที่ทำหน้าที่สอน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๑๐. ระเบียบ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ว่าด้วยการดำเนินการศึกษาของสถานศึกษาซึ่งมิได้จัดการศึกษาเป็นภาค พ.ศ.๒๕๔๘ และที่แก้ไขเพิ่มเติม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๑๑. ระเบียบ ยศ.</a:t>
            </a:r>
            <a:r>
              <a:rPr lang="th-TH" sz="1800" spc="-2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ว่าด้วยการปกครองบังคับบัญชาข้าราชการกลาโหมพลเรือนชั้นสัญญาบัตรและต่ำกว่าชั้นสัญญาบัตร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๑๒. พ.ร.บ.การจัดซื้อจัดจ้าง พ.ศ.๒๕๖๐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๑๓. ระเบียบ 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ว่าด้วยการอบรมศีลธรรมและการกระทำพิธี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๑๔. คู่มือพิธีการพิธีกรรมใน 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๑๕. คู่มือปฏิบัติ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ศา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สนพิธีเบื้องต้น กรมการศาสนา กระทรวงกระทรวงวัฒนธรรม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๑๖. แนวทางคู่มือการจัดเก็บเอกสารจดหมายเหตุ 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๑๗. พ.ร.บ.จดหมายเหตุแห่งชาติ พ.ศ.๒๕๕๖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๑๘. ระเบียบสำนักนายกรัฐมนตรี ว่าด้วยงานสารบรรณ พ.ศ.๒๕๒๖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๑๙. พ.ร.บ.โบราณสถาน โบราณวัตถุ ศิลปวัตถุ และพิพิธภัณฑสถานแห่งชาติ พ.ศ.๒๕๐๔ และแก้ไขเพิ่มเติม พ.ศ.๒๕๓๕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๒๐. ระเบียบว่าด้วยการรักษาความลับของทางราชการ พ.ศ.๒๕๔๔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๒๑. พ.ร.บ.ข้อมูลข่าวสารของราชการ พ.ศ.๒๕๔๐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 descr="Download Rules And Regulations Png - Full Size PNG Image - PNGkit">
            <a:extLst>
              <a:ext uri="{FF2B5EF4-FFF2-40B4-BE49-F238E27FC236}">
                <a16:creationId xmlns:a16="http://schemas.microsoft.com/office/drawing/2014/main" id="{DA572B89-A7CD-46B0-A597-D4958689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45" y="2791325"/>
            <a:ext cx="4383128" cy="26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DE1049B-5CE4-4AC6-AD2C-62CA8F4D46E2}"/>
              </a:ext>
            </a:extLst>
          </p:cNvPr>
          <p:cNvSpPr txBox="1"/>
          <p:nvPr/>
        </p:nvSpPr>
        <p:spPr>
          <a:xfrm>
            <a:off x="6678910" y="1711042"/>
            <a:ext cx="52818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กฎหมายกฎระเบียบและข้อบังคับ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3217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9803F5AD-AF02-4474-8A8D-2A142DF5B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76149"/>
              </p:ext>
            </p:extLst>
          </p:nvPr>
        </p:nvGraphicFramePr>
        <p:xfrm>
          <a:off x="117718" y="785421"/>
          <a:ext cx="4833424" cy="5950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416">
                  <a:extLst>
                    <a:ext uri="{9D8B030D-6E8A-4147-A177-3AD203B41FA5}">
                      <a16:colId xmlns:a16="http://schemas.microsoft.com/office/drawing/2014/main" val="1392788782"/>
                    </a:ext>
                  </a:extLst>
                </a:gridCol>
                <a:gridCol w="828588">
                  <a:extLst>
                    <a:ext uri="{9D8B030D-6E8A-4147-A177-3AD203B41FA5}">
                      <a16:colId xmlns:a16="http://schemas.microsoft.com/office/drawing/2014/main" val="1305092613"/>
                    </a:ext>
                  </a:extLst>
                </a:gridCol>
                <a:gridCol w="1882015">
                  <a:extLst>
                    <a:ext uri="{9D8B030D-6E8A-4147-A177-3AD203B41FA5}">
                      <a16:colId xmlns:a16="http://schemas.microsoft.com/office/drawing/2014/main" val="3758929078"/>
                    </a:ext>
                  </a:extLst>
                </a:gridCol>
                <a:gridCol w="1163405">
                  <a:extLst>
                    <a:ext uri="{9D8B030D-6E8A-4147-A177-3AD203B41FA5}">
                      <a16:colId xmlns:a16="http://schemas.microsoft.com/office/drawing/2014/main" val="344665721"/>
                    </a:ext>
                  </a:extLst>
                </a:gridCol>
              </a:tblGrid>
              <a:tr h="167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กระบวนการหลัก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ผู้รับบริการ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ผู้มีส่วนได้ส่วนเสีย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extLst>
                  <a:ext uri="{0D108BD9-81ED-4DB2-BD59-A6C34878D82A}">
                    <a16:rowId xmlns:a16="http://schemas.microsoft.com/office/drawing/2014/main" val="4035688705"/>
                  </a:ext>
                </a:extLst>
              </a:tr>
              <a:tr h="1173195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cs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๑. ผลิตกำลังพลต่ำกว่าสัญญาบัตร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หน่วยรับผิดชอบ 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r>
                        <a:rPr lang="th-TH" sz="1100" dirty="0">
                          <a:effectLst/>
                        </a:rPr>
                        <a:t>   </a:t>
                      </a: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.ชุมพลฯ    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                  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spc="-40" dirty="0">
                          <a:effectLst/>
                        </a:rPr>
                        <a:t>- นขต. ที่รับ</a:t>
                      </a:r>
                      <a:r>
                        <a:rPr lang="th-TH" sz="1100" spc="-40" dirty="0" err="1">
                          <a:effectLst/>
                        </a:rPr>
                        <a:t>บบรร</a:t>
                      </a:r>
                      <a:r>
                        <a:rPr lang="th-TH" sz="1100" spc="-40" dirty="0">
                          <a:effectLst/>
                        </a:rPr>
                        <a:t>จุ ผู้สำเร็จการศึกษา</a:t>
                      </a:r>
                      <a:r>
                        <a:rPr lang="th-TH" sz="1100" dirty="0">
                          <a:effectLst/>
                        </a:rPr>
                        <a:t> </a:t>
                      </a:r>
                      <a:r>
                        <a:rPr lang="th-TH" sz="1100" spc="-30" dirty="0">
                          <a:effectLst/>
                        </a:rPr>
                        <a:t>(จ่าทหารเรือ) ครั้งแรก สถานศึกษาที่</a:t>
                      </a:r>
                      <a:r>
                        <a:rPr lang="th-TH" sz="1100" dirty="0">
                          <a:effectLst/>
                        </a:rPr>
                        <a:t>รับ นรจ. จาก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.ชุมพลฯ เข้า ศึกษาต่อ ประกอบด้วย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.พธ.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.ขส.กวก.ขส.ทร.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spc="-60" dirty="0">
                          <a:effectLst/>
                        </a:rPr>
                        <a:t>- </a:t>
                      </a:r>
                      <a:r>
                        <a:rPr lang="th-TH" sz="1100" spc="-60" dirty="0" err="1">
                          <a:effectLst/>
                        </a:rPr>
                        <a:t>กพ</a:t>
                      </a:r>
                      <a:r>
                        <a:rPr lang="th-TH" sz="1100" spc="-60" dirty="0">
                          <a:effectLst/>
                        </a:rPr>
                        <a:t>.</a:t>
                      </a:r>
                      <a:r>
                        <a:rPr lang="th-TH" sz="1100" spc="-60" dirty="0" err="1">
                          <a:effectLst/>
                        </a:rPr>
                        <a:t>ทร</a:t>
                      </a:r>
                      <a:r>
                        <a:rPr lang="th-TH" sz="1100" spc="-60" dirty="0">
                          <a:effectLst/>
                        </a:rPr>
                        <a:t>. หน่วยสายวิทยาการ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นรจ.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สน.ตำรวจแห่งชาติ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สถานที่ฝึกปฏิบัติ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กพ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</a:txBody>
                  <a:tcPr marL="37787" marR="37787" marT="0" marB="0"/>
                </a:tc>
                <a:extLst>
                  <a:ext uri="{0D108BD9-81ED-4DB2-BD59-A6C34878D82A}">
                    <a16:rowId xmlns:a16="http://schemas.microsoft.com/office/drawing/2014/main" val="4063658747"/>
                  </a:ext>
                </a:extLst>
              </a:tr>
              <a:tr h="335198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cs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๒. พัฒนาบุคลากรตามแนวทางรับราชการ       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.ที่มีผู้เข้ารับการอบรม/ จบการศึกษา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หน่วยงานภายนอก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ที่มีผู้เข้ารับการอบรม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มิตรประเทศ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.ที่มีผู้เข้ารับการอบรม/จบการศึกษา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หน่วยงานภายนอก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ที่มีผู้เข้ารับการอบรม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กพ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spc="-50" dirty="0">
                          <a:effectLst/>
                        </a:rPr>
                        <a:t>-</a:t>
                      </a:r>
                      <a:r>
                        <a:rPr lang="en-US" sz="1100" spc="-50" dirty="0">
                          <a:effectLst/>
                        </a:rPr>
                        <a:t> </a:t>
                      </a:r>
                      <a:r>
                        <a:rPr lang="th-TH" sz="1100" spc="-50" dirty="0">
                          <a:effectLst/>
                        </a:rPr>
                        <a:t>ยศ.</a:t>
                      </a:r>
                      <a:r>
                        <a:rPr lang="th-TH" sz="1100" spc="-50" dirty="0" err="1">
                          <a:effectLst/>
                        </a:rPr>
                        <a:t>ทร</a:t>
                      </a:r>
                      <a:r>
                        <a:rPr lang="th-TH" sz="1100" spc="-50" dirty="0">
                          <a:effectLst/>
                        </a:rPr>
                        <a:t>. </a:t>
                      </a:r>
                      <a:endParaRPr lang="en-US" sz="1100" spc="-5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spc="-50" dirty="0">
                          <a:effectLst/>
                        </a:rPr>
                        <a:t>- </a:t>
                      </a:r>
                      <a:r>
                        <a:rPr lang="th-TH" sz="1100" spc="-50" dirty="0">
                          <a:effectLst/>
                        </a:rPr>
                        <a:t>นักศึกษา/นายทหาร นักเรียน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พันจ่านักเรียน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th-TH" sz="1100" dirty="0">
                          <a:effectLst/>
                        </a:rPr>
                        <a:t>นักเรียนพันจ่า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extLst>
                  <a:ext uri="{0D108BD9-81ED-4DB2-BD59-A6C34878D82A}">
                    <a16:rowId xmlns:a16="http://schemas.microsoft.com/office/drawing/2014/main" val="107792272"/>
                  </a:ext>
                </a:extLst>
              </a:tr>
              <a:tr h="83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หน่วยรับผิดชอบ 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r>
                        <a:rPr lang="th-TH" sz="1100" dirty="0">
                          <a:effectLst/>
                        </a:rPr>
                        <a:t>                     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                  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                            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ฝว</a:t>
                      </a:r>
                      <a:r>
                        <a:rPr lang="th-TH" sz="1100" dirty="0">
                          <a:effectLst/>
                        </a:rPr>
                        <a:t>ก.ยศ.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วทร</a:t>
                      </a:r>
                      <a:r>
                        <a:rPr lang="th-TH" sz="1100" dirty="0">
                          <a:effectLst/>
                        </a:rPr>
                        <a:t>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th-TH" sz="1100" dirty="0">
                          <a:effectLst/>
                        </a:rPr>
                        <a:t>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.สธ.ยศ.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.ชต.ยศ.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.พจ.ยศ.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815599"/>
                  </a:ext>
                </a:extLst>
              </a:tr>
              <a:tr h="67039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๓. เพิ่มพูนความรู้ภาษาต่างประเทศ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   หน่วยรับผิดชอบ </a:t>
                      </a:r>
                      <a:r>
                        <a:rPr lang="en-US" sz="1100">
                          <a:effectLst/>
                        </a:rPr>
                        <a:t>: </a:t>
                      </a:r>
                      <a:r>
                        <a:rPr lang="th-TH" sz="1100">
                          <a:effectLst/>
                        </a:rPr>
                        <a:t> - ศภษ.ยศ.ทร.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- นขต.ทร. ที่มีผู้เข้ารับการอบรม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- กพ.ทร.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- ยศ.ทร.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- </a:t>
                      </a:r>
                      <a:r>
                        <a:rPr lang="th-TH" sz="1100" spc="-50">
                          <a:effectLst/>
                        </a:rPr>
                        <a:t>นขต.ทร. และหน่วย ฉก.ทร.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  ที่รับกำลังพลไปปฏิบัติงาน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extLst>
                  <a:ext uri="{0D108BD9-81ED-4DB2-BD59-A6C34878D82A}">
                    <a16:rowId xmlns:a16="http://schemas.microsoft.com/office/drawing/2014/main" val="3068584866"/>
                  </a:ext>
                </a:extLst>
              </a:tr>
              <a:tr h="12712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๔. ฝึกอบรมหลักสูตรข้าราชการกลาโหม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ต่ำกว่าสัญญาบัตร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หน่วยรับผิดชอบ 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r>
                        <a:rPr lang="th-TH" sz="1100" dirty="0">
                          <a:effectLst/>
                        </a:rPr>
                        <a:t>  - </a:t>
                      </a:r>
                      <a:r>
                        <a:rPr lang="th-TH" sz="1100" dirty="0" err="1">
                          <a:effectLst/>
                        </a:rPr>
                        <a:t>รร</a:t>
                      </a:r>
                      <a:r>
                        <a:rPr lang="th-TH" sz="1100" dirty="0">
                          <a:effectLst/>
                        </a:rPr>
                        <a:t>.ชุมพลฯ 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ที่มีผู้เข้ารับการฝึกอบรม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หน่วยงานภายนอก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ที่มีผู้ข้ารับการฝึกอบรม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กพ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- </a:t>
                      </a:r>
                      <a:r>
                        <a:rPr lang="th-TH" sz="1100" spc="-50" dirty="0">
                          <a:effectLst/>
                        </a:rPr>
                        <a:t>ยศ.</a:t>
                      </a:r>
                      <a:r>
                        <a:rPr lang="th-TH" sz="1100" spc="-50" dirty="0" err="1">
                          <a:effectLst/>
                        </a:rPr>
                        <a:t>ทร</a:t>
                      </a:r>
                      <a:r>
                        <a:rPr lang="th-TH" sz="1100" spc="-50" dirty="0">
                          <a:effectLst/>
                        </a:rPr>
                        <a:t>.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spc="-50" dirty="0">
                          <a:effectLst/>
                        </a:rPr>
                        <a:t>- ข้าราชการกลาโหม</a:t>
                      </a:r>
                      <a:r>
                        <a:rPr lang="th-TH" sz="1100" dirty="0">
                          <a:effectLst/>
                        </a:rPr>
                        <a:t>พลเรือนต่ำกว่าสัญญาบัตรที่เข้ารับการฝึกอบรม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spc="-70" dirty="0">
                          <a:effectLst/>
                        </a:rPr>
                        <a:t>- นขต.</a:t>
                      </a:r>
                      <a:r>
                        <a:rPr lang="th-TH" sz="1100" spc="-70" dirty="0" err="1">
                          <a:effectLst/>
                        </a:rPr>
                        <a:t>ทร</a:t>
                      </a:r>
                      <a:r>
                        <a:rPr lang="th-TH" sz="1100" spc="-70" dirty="0">
                          <a:effectLst/>
                        </a:rPr>
                        <a:t>. </a:t>
                      </a:r>
                      <a:r>
                        <a:rPr lang="en-US" sz="1100" spc="-70" dirty="0">
                          <a:effectLst/>
                        </a:rPr>
                        <a:t>(</a:t>
                      </a:r>
                      <a:r>
                        <a:rPr lang="th-TH" sz="1100" spc="-70" dirty="0">
                          <a:effectLst/>
                        </a:rPr>
                        <a:t>หน่วยทหารพัฒนา)</a:t>
                      </a:r>
                      <a:endParaRPr lang="en-US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สน.ปล. กรมราชองครักษ์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extLst>
                  <a:ext uri="{0D108BD9-81ED-4DB2-BD59-A6C34878D82A}">
                    <a16:rowId xmlns:a16="http://schemas.microsoft.com/office/drawing/2014/main" val="3425782659"/>
                  </a:ext>
                </a:extLst>
              </a:tr>
              <a:tr h="12712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effectLst/>
                        </a:rPr>
                        <a:t>๕. ส่งกำลังบำรุงสาย ยศ.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effectLst/>
                        </a:rPr>
                        <a:t>    หน่วยรับผิดชอบ 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r>
                        <a:rPr lang="th-TH" sz="1200" dirty="0">
                          <a:effectLst/>
                        </a:rPr>
                        <a:t>  - กบศ.ยศ.</a:t>
                      </a:r>
                      <a:r>
                        <a:rPr lang="th-TH" sz="1200" dirty="0" err="1">
                          <a:effectLst/>
                        </a:rPr>
                        <a:t>ทร</a:t>
                      </a:r>
                      <a:r>
                        <a:rPr lang="th-TH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</a:t>
                      </a:r>
                      <a:r>
                        <a:rPr lang="th-TH" sz="1200" spc="-7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นขต.</a:t>
                      </a:r>
                      <a:r>
                        <a:rPr lang="th-TH" sz="1200" spc="-7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ทร</a:t>
                      </a:r>
                      <a:r>
                        <a:rPr lang="th-TH" sz="1200" spc="-7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. และหน่วยศึกษาที่มีครุภัณฑ์ 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ขึ้นทะเบียนกับ ยศ.</a:t>
                      </a:r>
                      <a:r>
                        <a:rPr lang="th-TH" sz="120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ทร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นขต.</a:t>
                      </a:r>
                      <a:r>
                        <a:rPr lang="th-TH" sz="120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ทร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ยศ.</a:t>
                      </a:r>
                      <a:r>
                        <a:rPr lang="th-TH" sz="120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ทร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นักศึกษา/นทน.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กำลังพล นขต.</a:t>
                      </a:r>
                      <a:r>
                        <a:rPr lang="th-TH" sz="120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ทร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</a:t>
                      </a:r>
                      <a:r>
                        <a:rPr lang="th-TH" sz="120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ทร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7787" marR="37787" marT="0" marB="0"/>
                </a:tc>
                <a:extLst>
                  <a:ext uri="{0D108BD9-81ED-4DB2-BD59-A6C34878D82A}">
                    <a16:rowId xmlns:a16="http://schemas.microsoft.com/office/drawing/2014/main" val="2798044877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685D49FB-2CD4-41AC-9E22-B344F8846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67544"/>
              </p:ext>
            </p:extLst>
          </p:nvPr>
        </p:nvGraphicFramePr>
        <p:xfrm>
          <a:off x="5279482" y="4402064"/>
          <a:ext cx="5949950" cy="2334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034">
                  <a:extLst>
                    <a:ext uri="{9D8B030D-6E8A-4147-A177-3AD203B41FA5}">
                      <a16:colId xmlns:a16="http://schemas.microsoft.com/office/drawing/2014/main" val="4013906755"/>
                    </a:ext>
                  </a:extLst>
                </a:gridCol>
                <a:gridCol w="2218929">
                  <a:extLst>
                    <a:ext uri="{9D8B030D-6E8A-4147-A177-3AD203B41FA5}">
                      <a16:colId xmlns:a16="http://schemas.microsoft.com/office/drawing/2014/main" val="1193687631"/>
                    </a:ext>
                  </a:extLst>
                </a:gridCol>
                <a:gridCol w="1529987">
                  <a:extLst>
                    <a:ext uri="{9D8B030D-6E8A-4147-A177-3AD203B41FA5}">
                      <a16:colId xmlns:a16="http://schemas.microsoft.com/office/drawing/2014/main" val="3428183645"/>
                    </a:ext>
                  </a:extLst>
                </a:gridCol>
              </a:tblGrid>
              <a:tr h="179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กระบวนการหลัก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ผู้รับบริการ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ผู้มีส่วนได้ส่วนเสีย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extLst>
                  <a:ext uri="{0D108BD9-81ED-4DB2-BD59-A6C34878D82A}">
                    <a16:rowId xmlns:a16="http://schemas.microsoft.com/office/drawing/2014/main" val="1062680415"/>
                  </a:ext>
                </a:extLst>
              </a:tr>
              <a:tr h="444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๖. การอนุศาสนาจารย์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หน่วยรับผิดชอบ 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r>
                        <a:rPr lang="th-TH" sz="1100" dirty="0">
                          <a:effectLst/>
                        </a:rPr>
                        <a:t>  - กอศ.ยศ.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กำลังพลของ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และหน่วย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ฉก.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br>
                        <a:rPr lang="th-TH" sz="1100" dirty="0">
                          <a:effectLst/>
                        </a:rPr>
                      </a:b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spc="-50" dirty="0">
                          <a:effectLst/>
                        </a:rPr>
                        <a:t>นขต.</a:t>
                      </a:r>
                      <a:r>
                        <a:rPr lang="th-TH" sz="1100" spc="-50" dirty="0" err="1">
                          <a:effectLst/>
                        </a:rPr>
                        <a:t>ทร</a:t>
                      </a:r>
                      <a:r>
                        <a:rPr lang="th-TH" sz="1100" spc="-50" dirty="0">
                          <a:effectLst/>
                        </a:rPr>
                        <a:t>.และหน่วย ฉก.</a:t>
                      </a:r>
                      <a:r>
                        <a:rPr lang="th-TH" sz="1100" spc="-50" dirty="0" err="1">
                          <a:effectLst/>
                        </a:rPr>
                        <a:t>ทร</a:t>
                      </a:r>
                      <a:r>
                        <a:rPr lang="th-TH" sz="1100" spc="-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extLst>
                  <a:ext uri="{0D108BD9-81ED-4DB2-BD59-A6C34878D82A}">
                    <a16:rowId xmlns:a16="http://schemas.microsoft.com/office/drawing/2014/main" val="3152456343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๗. การประวัติศาสตร์และพิพิธภัณฑ์ทหาร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>
                          <a:effectLst/>
                        </a:rPr>
                        <a:t>    หน่วยรับผิดชอบ </a:t>
                      </a:r>
                      <a:r>
                        <a:rPr lang="en-US" sz="1100">
                          <a:effectLst/>
                        </a:rPr>
                        <a:t>:</a:t>
                      </a:r>
                      <a:r>
                        <a:rPr lang="th-TH" sz="1100">
                          <a:effectLst/>
                        </a:rPr>
                        <a:t>  - กปศ.ยศ.ทร.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หน่วยงานภาครัฐและเอกชน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นักเรียน/นิสิต/นักศึกษา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ประชาชน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th-TH" sz="1100" dirty="0">
                          <a:effectLst/>
                        </a:rPr>
                        <a:t>-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extLst>
                  <a:ext uri="{0D108BD9-81ED-4DB2-BD59-A6C34878D82A}">
                    <a16:rowId xmlns:a16="http://schemas.microsoft.com/office/drawing/2014/main" val="505461962"/>
                  </a:ext>
                </a:extLst>
              </a:tr>
              <a:tr h="898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๘. การศึกษาและวิจัยระดับกองทัพเรือ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    หน่วยรับผิดชอบ 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r>
                        <a:rPr lang="th-TH" sz="1100" dirty="0">
                          <a:effectLst/>
                        </a:rPr>
                        <a:t>  - ศยร.ยศ.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นขต.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ยก.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ยศ.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  <a:tabLst>
                          <a:tab pos="914400" algn="l"/>
                          <a:tab pos="1143000" algn="l"/>
                        </a:tabLst>
                      </a:pPr>
                      <a:r>
                        <a:rPr lang="th-TH" sz="1100" dirty="0">
                          <a:effectLst/>
                        </a:rPr>
                        <a:t>- กำลังพล </a:t>
                      </a:r>
                      <a:r>
                        <a:rPr lang="th-TH" sz="1100" dirty="0" err="1">
                          <a:effectLst/>
                        </a:rPr>
                        <a:t>ทร</a:t>
                      </a:r>
                      <a:r>
                        <a:rPr lang="th-TH" sz="1100" dirty="0">
                          <a:effectLst/>
                        </a:rPr>
                        <a:t>. ที่ได้รับผล กระทบจากการนำผลวิเคราะห์ไปใช้งาน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4421" marR="64421" marT="0" marB="0"/>
                </a:tc>
                <a:extLst>
                  <a:ext uri="{0D108BD9-81ED-4DB2-BD59-A6C34878D82A}">
                    <a16:rowId xmlns:a16="http://schemas.microsoft.com/office/drawing/2014/main" val="184826404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07BF884-2909-4514-A099-83E6225635FB}"/>
              </a:ext>
            </a:extLst>
          </p:cNvPr>
          <p:cNvSpPr txBox="1"/>
          <p:nvPr/>
        </p:nvSpPr>
        <p:spPr>
          <a:xfrm>
            <a:off x="1860" y="229457"/>
            <a:ext cx="6094140" cy="388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ผู้รับบริการและผู้มีส่วนได้ส่วนเสีย	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357302-A5A0-449A-8231-567136E8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1" y="893477"/>
            <a:ext cx="3952094" cy="2964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593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D1646F1-2EFF-4D59-9692-9884E480C3C5}"/>
              </a:ext>
            </a:extLst>
          </p:cNvPr>
          <p:cNvSpPr txBox="1"/>
          <p:nvPr/>
        </p:nvSpPr>
        <p:spPr>
          <a:xfrm>
            <a:off x="2743051" y="4322758"/>
            <a:ext cx="8639503" cy="9814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การจัดการเรียนการสอนเชิงรุก (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active learning)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การจัดการเรียนการสอนผ่านระบบสารสนเทศ การมีผลงานวิจัยเกี่ยวกับยุทธศาสตร์ทหารเรือและความมั่นคงทางทะเลที่ได้รับการยอมรับในระดับประเทศและระหว่างประเทศ จากการที่กำลังพลของ ยศ.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ได้รับเชิญไปบรรยายในมหาวิทยาลัย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ต่างๆ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และในการประชุมวิชาการระหว่างประเทศหลายประเทศ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2D32358-66EA-4BC9-A45C-7DB4BA895910}"/>
              </a:ext>
            </a:extLst>
          </p:cNvPr>
          <p:cNvSpPr txBox="1"/>
          <p:nvPr/>
        </p:nvSpPr>
        <p:spPr>
          <a:xfrm>
            <a:off x="618893" y="233504"/>
            <a:ext cx="66126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สภาพแวดล้อมด้านการแข่งขัน</a:t>
            </a:r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669CF0E-F56D-42E8-B38B-4BF509C759D1}"/>
              </a:ext>
            </a:extLst>
          </p:cNvPr>
          <p:cNvSpPr txBox="1"/>
          <p:nvPr/>
        </p:nvSpPr>
        <p:spPr>
          <a:xfrm>
            <a:off x="105937" y="602836"/>
            <a:ext cx="6612672" cy="3886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แข่งขันทั้งภายในและภายนอกประเทศ	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70FAD4-3F67-4DA4-980D-31C604583703}"/>
              </a:ext>
            </a:extLst>
          </p:cNvPr>
          <p:cNvSpPr txBox="1"/>
          <p:nvPr/>
        </p:nvSpPr>
        <p:spPr>
          <a:xfrm>
            <a:off x="124526" y="1329513"/>
            <a:ext cx="20601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i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งานเฉพาะที่ไม่มีหน่วยงานใดในกองทัพเรือเป็นคู่เทียบหรือเป็นคู่แข่งขัน </a:t>
            </a:r>
            <a:endParaRPr lang="th-TH" b="1" i="1" dirty="0"/>
          </a:p>
        </p:txBody>
      </p:sp>
      <p:sp>
        <p:nvSpPr>
          <p:cNvPr id="11" name="เท่ากับ 10">
            <a:extLst>
              <a:ext uri="{FF2B5EF4-FFF2-40B4-BE49-F238E27FC236}">
                <a16:creationId xmlns:a16="http://schemas.microsoft.com/office/drawing/2014/main" id="{C3385044-D2A8-46EB-8359-FB346D1A6739}"/>
              </a:ext>
            </a:extLst>
          </p:cNvPr>
          <p:cNvSpPr/>
          <p:nvPr/>
        </p:nvSpPr>
        <p:spPr>
          <a:xfrm>
            <a:off x="2264274" y="1529617"/>
            <a:ext cx="681080" cy="523121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A2078B0C-0837-40C3-A1AE-1E0331BE24C6}"/>
              </a:ext>
            </a:extLst>
          </p:cNvPr>
          <p:cNvGrpSpPr/>
          <p:nvPr/>
        </p:nvGrpSpPr>
        <p:grpSpPr>
          <a:xfrm>
            <a:off x="3055434" y="1232225"/>
            <a:ext cx="9052928" cy="1236995"/>
            <a:chOff x="3055434" y="1232225"/>
            <a:chExt cx="9052928" cy="1236995"/>
          </a:xfrm>
        </p:grpSpPr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3C53B982-7DE3-4C21-8831-15466B2EDE99}"/>
                </a:ext>
              </a:extLst>
            </p:cNvPr>
            <p:cNvSpPr txBox="1"/>
            <p:nvPr/>
          </p:nvSpPr>
          <p:spPr>
            <a:xfrm>
              <a:off x="10048174" y="1240684"/>
              <a:ext cx="206018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การสนับสนุนการฝึกจำลองยุทธ์ </a:t>
              </a:r>
              <a:endParaRPr lang="th-TH" dirty="0"/>
            </a:p>
          </p:txBody>
        </p:sp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534D356D-7F70-47FC-9B55-1EB36F417C89}"/>
                </a:ext>
              </a:extLst>
            </p:cNvPr>
            <p:cNvGrpSpPr/>
            <p:nvPr/>
          </p:nvGrpSpPr>
          <p:grpSpPr>
            <a:xfrm>
              <a:off x="3055434" y="1232225"/>
              <a:ext cx="8828461" cy="1236995"/>
              <a:chOff x="3330966" y="1146455"/>
              <a:chExt cx="8828461" cy="1236995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E02CEB2A-9DC6-4ECD-97CC-40DE954253E3}"/>
                  </a:ext>
                </a:extLst>
              </p:cNvPr>
              <p:cNvSpPr txBox="1"/>
              <p:nvPr/>
            </p:nvSpPr>
            <p:spPr>
              <a:xfrm>
                <a:off x="7803949" y="1994754"/>
                <a:ext cx="2977375" cy="3886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การอบรมศีลธรรมและการบริการด้าน</a:t>
                </a:r>
                <a:r>
                  <a:rPr lang="th-TH" sz="1800" dirty="0" err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ศา</a:t>
                </a: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สนพิธี </a:t>
                </a:r>
                <a:endParaRPr lang="en-US" sz="1800" dirty="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DC6710B5-0614-493E-9227-53FBA6935D1A}"/>
                  </a:ext>
                </a:extLst>
              </p:cNvPr>
              <p:cNvSpPr txBox="1"/>
              <p:nvPr/>
            </p:nvSpPr>
            <p:spPr>
              <a:xfrm>
                <a:off x="6097859" y="1146455"/>
                <a:ext cx="1959829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การเป็นที่ปรึกษาทางวิชาการ </a:t>
                </a:r>
                <a:endParaRPr lang="th-TH" dirty="0"/>
              </a:p>
            </p:txBody>
          </p:sp>
          <p:sp>
            <p:nvSpPr>
              <p:cNvPr id="15" name="กล่องข้อความ 14">
                <a:extLst>
                  <a:ext uri="{FF2B5EF4-FFF2-40B4-BE49-F238E27FC236}">
                    <a16:creationId xmlns:a16="http://schemas.microsoft.com/office/drawing/2014/main" id="{757DC049-BCBA-40A7-8F6B-A026F1A26C74}"/>
                  </a:ext>
                </a:extLst>
              </p:cNvPr>
              <p:cNvSpPr txBox="1"/>
              <p:nvPr/>
            </p:nvSpPr>
            <p:spPr>
              <a:xfrm>
                <a:off x="3330966" y="1153877"/>
                <a:ext cx="2693018" cy="3886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การผลิตกำลังพลระดับต่ำกว่าสัญญาบัตร </a:t>
                </a: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413B1F5E-0174-498F-8EE3-0DCB51092180}"/>
                  </a:ext>
                </a:extLst>
              </p:cNvPr>
              <p:cNvSpPr txBox="1"/>
              <p:nvPr/>
            </p:nvSpPr>
            <p:spPr>
              <a:xfrm>
                <a:off x="10822210" y="1564875"/>
                <a:ext cx="1337217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การพัฒนากำลังพล </a:t>
                </a:r>
                <a:endParaRPr lang="th-TH" dirty="0"/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AC760FD3-AC4F-4C9D-AD96-160AC4ACC049}"/>
                  </a:ext>
                </a:extLst>
              </p:cNvPr>
              <p:cNvSpPr txBox="1"/>
              <p:nvPr/>
            </p:nvSpPr>
            <p:spPr>
              <a:xfrm>
                <a:off x="3330966" y="1994754"/>
                <a:ext cx="4385217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dirty="0"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การศึกษาวิจัยเกี่ยวกับยุทธศาสตร์ทหารเรือและความมั่นคงทางทะเล </a:t>
                </a:r>
                <a:endParaRPr lang="th-TH" dirty="0"/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23C7B33F-6936-4B04-BD55-25AFB646EFB4}"/>
                  </a:ext>
                </a:extLst>
              </p:cNvPr>
              <p:cNvSpPr txBox="1"/>
              <p:nvPr/>
            </p:nvSpPr>
            <p:spPr>
              <a:xfrm>
                <a:off x="3330966" y="1582198"/>
                <a:ext cx="206018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การฝึกอบรมภาษาต่างประเทศ </a:t>
                </a:r>
                <a:endParaRPr lang="th-TH" dirty="0"/>
              </a:p>
            </p:txBody>
          </p:sp>
          <p:sp>
            <p:nvSpPr>
              <p:cNvPr id="25" name="กล่องข้อความ 24">
                <a:extLst>
                  <a:ext uri="{FF2B5EF4-FFF2-40B4-BE49-F238E27FC236}">
                    <a16:creationId xmlns:a16="http://schemas.microsoft.com/office/drawing/2014/main" id="{16E4DBD5-92FC-4CEA-9C4D-482759919233}"/>
                  </a:ext>
                </a:extLst>
              </p:cNvPr>
              <p:cNvSpPr txBox="1"/>
              <p:nvPr/>
            </p:nvSpPr>
            <p:spPr>
              <a:xfrm>
                <a:off x="5432040" y="1569717"/>
                <a:ext cx="206018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การประกันคุณภาพการศึกษา </a:t>
                </a:r>
                <a:endParaRPr lang="th-TH" dirty="0"/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955B2093-E1E2-4366-B64A-48218E934397}"/>
                  </a:ext>
                </a:extLst>
              </p:cNvPr>
              <p:cNvSpPr txBox="1"/>
              <p:nvPr/>
            </p:nvSpPr>
            <p:spPr>
              <a:xfrm>
                <a:off x="7533114" y="1562608"/>
                <a:ext cx="324821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การประวัติศาสตร์ทหารเรือและพิพิธภัณฑ์ทหารเรือ </a:t>
                </a:r>
                <a:endParaRPr lang="th-TH" dirty="0"/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756A1024-1973-4B7E-946C-BC02B1EB71B1}"/>
                  </a:ext>
                </a:extLst>
              </p:cNvPr>
              <p:cNvSpPr txBox="1"/>
              <p:nvPr/>
            </p:nvSpPr>
            <p:spPr>
              <a:xfrm>
                <a:off x="8131563" y="1147629"/>
                <a:ext cx="214475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การบริการเครื่องช่วยการศึกษา</a:t>
                </a:r>
                <a:endParaRPr lang="th-TH" dirty="0"/>
              </a:p>
            </p:txBody>
          </p:sp>
        </p:grpSp>
      </p:grp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14049322-E4C6-40D6-B5DE-4776D1CFDBCE}"/>
              </a:ext>
            </a:extLst>
          </p:cNvPr>
          <p:cNvSpPr txBox="1"/>
          <p:nvPr/>
        </p:nvSpPr>
        <p:spPr>
          <a:xfrm>
            <a:off x="105937" y="2854541"/>
            <a:ext cx="131026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800" b="1" i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สภาพแวดล้อมด้านการแข่งขันทั้งภายในและภายนอกประเทศ</a:t>
            </a:r>
            <a:r>
              <a:rPr lang="en-US" sz="1800" b="1" i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b="1" i="1" dirty="0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6F32E7FF-AF7A-46B2-8A39-998232C88B5B}"/>
              </a:ext>
            </a:extLst>
          </p:cNvPr>
          <p:cNvSpPr txBox="1"/>
          <p:nvPr/>
        </p:nvSpPr>
        <p:spPr>
          <a:xfrm>
            <a:off x="1986777" y="2882753"/>
            <a:ext cx="60997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สถาบันวิชาการป้องกันประเทศ กรมยุทธศึกษาทหารบก และกรมยุทธศึกษาทหารอากาศ </a:t>
            </a:r>
            <a:endParaRPr lang="th-TH" dirty="0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0DA1BA7F-45EB-4BB1-A512-3D0FDBB8C67F}"/>
              </a:ext>
            </a:extLst>
          </p:cNvPr>
          <p:cNvSpPr txBox="1"/>
          <p:nvPr/>
        </p:nvSpPr>
        <p:spPr>
          <a:xfrm>
            <a:off x="1986777" y="3303059"/>
            <a:ext cx="60997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ภาควิชาความสัมพันธ์ระหว่างประเทศ คณะรัฐศาสตร์ ของมหาวิทยาลัยพลเรือน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จุฬาลงกรณ์มหาวิทยาลัย มหาวิทยาลัยธรรมศาสตร์ มหาวิทยาลัยเชียงใหม่ มหาวิทยาลัยมหาสารคาม</a:t>
            </a:r>
            <a:endParaRPr lang="th-TH" dirty="0"/>
          </a:p>
        </p:txBody>
      </p:sp>
      <p:sp>
        <p:nvSpPr>
          <p:cNvPr id="38" name="ลูกศร: ขวา 37">
            <a:extLst>
              <a:ext uri="{FF2B5EF4-FFF2-40B4-BE49-F238E27FC236}">
                <a16:creationId xmlns:a16="http://schemas.microsoft.com/office/drawing/2014/main" id="{1DD76A6B-C8C6-43CF-B33B-F44F132EA0F6}"/>
              </a:ext>
            </a:extLst>
          </p:cNvPr>
          <p:cNvSpPr/>
          <p:nvPr/>
        </p:nvSpPr>
        <p:spPr>
          <a:xfrm>
            <a:off x="7687111" y="3024390"/>
            <a:ext cx="1194576" cy="6463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เท่ากับ 39">
            <a:extLst>
              <a:ext uri="{FF2B5EF4-FFF2-40B4-BE49-F238E27FC236}">
                <a16:creationId xmlns:a16="http://schemas.microsoft.com/office/drawing/2014/main" id="{B5D2B4D0-48D3-43F6-BAD0-9D9C0701E33B}"/>
              </a:ext>
            </a:extLst>
          </p:cNvPr>
          <p:cNvSpPr/>
          <p:nvPr/>
        </p:nvSpPr>
        <p:spPr>
          <a:xfrm>
            <a:off x="1366620" y="3150669"/>
            <a:ext cx="669742" cy="465954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231EEACE-98DA-4269-9A9E-C979F024589C}"/>
              </a:ext>
            </a:extLst>
          </p:cNvPr>
          <p:cNvSpPr txBox="1"/>
          <p:nvPr/>
        </p:nvSpPr>
        <p:spPr>
          <a:xfrm>
            <a:off x="8928407" y="2824662"/>
            <a:ext cx="269859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มีความร่วมมือทางวิชาการระหว่างกันในด้านการแลกเปลี่ยนการบรรยาย รวมทั้งการแลกเปลี่ยนองค์ความรู้ในเวทีสัมมนาทางวิชาการที่แต่ละหน่วยงาน</a:t>
            </a:r>
            <a:endParaRPr lang="th-TH" dirty="0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4A055821-5E75-432A-B26F-5EA38A9F83EE}"/>
              </a:ext>
            </a:extLst>
          </p:cNvPr>
          <p:cNvSpPr txBox="1"/>
          <p:nvPr/>
        </p:nvSpPr>
        <p:spPr>
          <a:xfrm>
            <a:off x="124525" y="4388781"/>
            <a:ext cx="186225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i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ความก้าวหน้าของผลต่อ</a:t>
            </a:r>
            <a:r>
              <a:rPr lang="th-TH" sz="1800" b="1" i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การดำเนินการของยศ.</a:t>
            </a:r>
            <a:r>
              <a:rPr lang="th-TH" sz="1800" b="1" i="1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b="1" i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th-TH" b="1" i="1" dirty="0"/>
          </a:p>
        </p:txBody>
      </p:sp>
      <p:sp>
        <p:nvSpPr>
          <p:cNvPr id="46" name="เท่ากับ 45">
            <a:extLst>
              <a:ext uri="{FF2B5EF4-FFF2-40B4-BE49-F238E27FC236}">
                <a16:creationId xmlns:a16="http://schemas.microsoft.com/office/drawing/2014/main" id="{F9759839-517F-4929-94E5-823B5F4B1603}"/>
              </a:ext>
            </a:extLst>
          </p:cNvPr>
          <p:cNvSpPr/>
          <p:nvPr/>
        </p:nvSpPr>
        <p:spPr>
          <a:xfrm>
            <a:off x="2073309" y="4466826"/>
            <a:ext cx="669742" cy="568286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2773"/>
      </p:ext>
    </p:extLst>
  </p:cSld>
  <p:clrMapOvr>
    <a:masterClrMapping/>
  </p:clrMapOvr>
</p:sld>
</file>

<file path=ppt/theme/theme1.xml><?xml version="1.0" encoding="utf-8"?>
<a:theme xmlns:a="http://schemas.openxmlformats.org/drawingml/2006/main" name="แอตลาส">
  <a:themeElements>
    <a:clrScheme name="แอตลาส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แอตลาส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อตลาส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แอตลาส</Template>
  <TotalTime>358</TotalTime>
  <Words>1673</Words>
  <Application>Microsoft Office PowerPoint</Application>
  <PresentationFormat>แบบจอกว้าง</PresentationFormat>
  <Paragraphs>240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0" baseType="lpstr">
      <vt:lpstr>Calibri Light</vt:lpstr>
      <vt:lpstr>JS Arisa</vt:lpstr>
      <vt:lpstr>JS Jindara</vt:lpstr>
      <vt:lpstr>Rockwell</vt:lpstr>
      <vt:lpstr>Stencil</vt:lpstr>
      <vt:lpstr>TH Sarabun New</vt:lpstr>
      <vt:lpstr>TH SarabunPSK</vt:lpstr>
      <vt:lpstr>Wingdings</vt:lpstr>
      <vt:lpstr>แอตลาส</vt:lpstr>
      <vt:lpstr>กรมยุทธศึกษาทหารเรือ</vt:lpstr>
      <vt:lpstr>“ เป็นองค์กรแห่งการเรียนรู้ ก้าวหน้าทันเทคโนโลยี   จัดการศึกษามีคุณภาพตามมาตรฐานสากล  เป็นที่ศึกษาทางวิชาการที่เชื่อถือได้  และเป็นเลิศในกิจการด้านการทะเล  เป็นต้นแบบในความเป็นมืออาชีพ จริยธรรม และคุณธรรม 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กรมยุทธศึกษาทหารเรือ</dc:title>
  <dc:creator>NAVY-PC</dc:creator>
  <cp:lastModifiedBy>NAVY-PC</cp:lastModifiedBy>
  <cp:revision>34</cp:revision>
  <dcterms:created xsi:type="dcterms:W3CDTF">2020-08-06T05:49:19Z</dcterms:created>
  <dcterms:modified xsi:type="dcterms:W3CDTF">2020-08-07T06:14:18Z</dcterms:modified>
</cp:coreProperties>
</file>